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9753600" cy="7315200"/>
  <p:notesSz cx="6858000" cy="9144000"/>
  <p:embeddedFontLst>
    <p:embeddedFont>
      <p:font typeface="Canva Sans" charset="1" panose="020B0503030501040103"/>
      <p:regular r:id="rId25"/>
    </p:embeddedFont>
    <p:embeddedFont>
      <p:font typeface="DM Sans" charset="1" panose="00000000000000000000"/>
      <p:regular r:id="rId26"/>
    </p:embeddedFont>
    <p:embeddedFont>
      <p:font typeface="Caladea Bold" charset="1" panose="02040803050406030204"/>
      <p:regular r:id="rId27"/>
    </p:embeddedFont>
    <p:embeddedFont>
      <p:font typeface="Canva Sans Bold" charset="1" panose="020B0803030501040103"/>
      <p:regular r:id="rId28"/>
    </p:embeddedFont>
    <p:embeddedFont>
      <p:font typeface="Trocchi" charset="1" panose="00000500000000000000"/>
      <p:regular r:id="rId29"/>
    </p:embeddedFont>
    <p:embeddedFont>
      <p:font typeface="Arimo" charset="1" panose="020B06040202020202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0.png" Type="http://schemas.openxmlformats.org/officeDocument/2006/relationships/image"/><Relationship Id="rId9" Target="../media/image31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7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1520" y="-700924"/>
            <a:ext cx="8290560" cy="1217031"/>
            <a:chOff x="0" y="0"/>
            <a:chExt cx="5268329" cy="7733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8329" cy="773376"/>
            </a:xfrm>
            <a:custGeom>
              <a:avLst/>
              <a:gdLst/>
              <a:ahLst/>
              <a:cxnLst/>
              <a:rect r="r" b="b" t="t" l="l"/>
              <a:pathLst>
                <a:path h="773376" w="5268329">
                  <a:moveTo>
                    <a:pt x="38287" y="0"/>
                  </a:moveTo>
                  <a:lnTo>
                    <a:pt x="5230042" y="0"/>
                  </a:lnTo>
                  <a:cubicBezTo>
                    <a:pt x="5240196" y="0"/>
                    <a:pt x="5249935" y="4034"/>
                    <a:pt x="5257115" y="11214"/>
                  </a:cubicBezTo>
                  <a:cubicBezTo>
                    <a:pt x="5264295" y="18394"/>
                    <a:pt x="5268329" y="28132"/>
                    <a:pt x="5268329" y="38287"/>
                  </a:cubicBezTo>
                  <a:lnTo>
                    <a:pt x="5268329" y="735089"/>
                  </a:lnTo>
                  <a:cubicBezTo>
                    <a:pt x="5268329" y="745243"/>
                    <a:pt x="5264295" y="754982"/>
                    <a:pt x="5257115" y="762162"/>
                  </a:cubicBezTo>
                  <a:cubicBezTo>
                    <a:pt x="5249935" y="769342"/>
                    <a:pt x="5240196" y="773376"/>
                    <a:pt x="5230042" y="773376"/>
                  </a:cubicBezTo>
                  <a:lnTo>
                    <a:pt x="38287" y="773376"/>
                  </a:lnTo>
                  <a:cubicBezTo>
                    <a:pt x="28132" y="773376"/>
                    <a:pt x="18394" y="769342"/>
                    <a:pt x="11214" y="762162"/>
                  </a:cubicBezTo>
                  <a:cubicBezTo>
                    <a:pt x="4034" y="754982"/>
                    <a:pt x="0" y="745243"/>
                    <a:pt x="0" y="735089"/>
                  </a:cubicBezTo>
                  <a:lnTo>
                    <a:pt x="0" y="38287"/>
                  </a:lnTo>
                  <a:cubicBezTo>
                    <a:pt x="0" y="28132"/>
                    <a:pt x="4034" y="18394"/>
                    <a:pt x="11214" y="11214"/>
                  </a:cubicBezTo>
                  <a:cubicBezTo>
                    <a:pt x="18394" y="4034"/>
                    <a:pt x="28132" y="0"/>
                    <a:pt x="38287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268329" cy="792426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54216" y="4248207"/>
            <a:ext cx="2114425" cy="211442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996741" y="1001882"/>
            <a:ext cx="1513718" cy="15137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399999">
            <a:off x="9439191" y="1392617"/>
            <a:ext cx="628818" cy="732248"/>
          </a:xfrm>
          <a:custGeom>
            <a:avLst/>
            <a:gdLst/>
            <a:ahLst/>
            <a:cxnLst/>
            <a:rect r="r" b="b" t="t" l="l"/>
            <a:pathLst>
              <a:path h="732248" w="628818">
                <a:moveTo>
                  <a:pt x="0" y="0"/>
                </a:moveTo>
                <a:lnTo>
                  <a:pt x="628818" y="0"/>
                </a:lnTo>
                <a:lnTo>
                  <a:pt x="628818" y="732247"/>
                </a:lnTo>
                <a:lnTo>
                  <a:pt x="0" y="732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399999">
            <a:off x="-112279" y="4821838"/>
            <a:ext cx="830551" cy="967162"/>
          </a:xfrm>
          <a:custGeom>
            <a:avLst/>
            <a:gdLst/>
            <a:ahLst/>
            <a:cxnLst/>
            <a:rect r="r" b="b" t="t" l="l"/>
            <a:pathLst>
              <a:path h="967162" w="830551">
                <a:moveTo>
                  <a:pt x="0" y="0"/>
                </a:moveTo>
                <a:lnTo>
                  <a:pt x="830551" y="0"/>
                </a:lnTo>
                <a:lnTo>
                  <a:pt x="830551" y="967162"/>
                </a:lnTo>
                <a:lnTo>
                  <a:pt x="0" y="9671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02356" y="597661"/>
            <a:ext cx="401281" cy="808441"/>
          </a:xfrm>
          <a:custGeom>
            <a:avLst/>
            <a:gdLst/>
            <a:ahLst/>
            <a:cxnLst/>
            <a:rect r="r" b="b" t="t" l="l"/>
            <a:pathLst>
              <a:path h="808441" w="401281">
                <a:moveTo>
                  <a:pt x="401281" y="0"/>
                </a:moveTo>
                <a:lnTo>
                  <a:pt x="0" y="0"/>
                </a:lnTo>
                <a:lnTo>
                  <a:pt x="0" y="808441"/>
                </a:lnTo>
                <a:lnTo>
                  <a:pt x="401281" y="808441"/>
                </a:lnTo>
                <a:lnTo>
                  <a:pt x="40128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624497" y="6020392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0" y="0"/>
                </a:moveTo>
                <a:lnTo>
                  <a:pt x="279596" y="0"/>
                </a:lnTo>
                <a:lnTo>
                  <a:pt x="279596" y="563288"/>
                </a:lnTo>
                <a:lnTo>
                  <a:pt x="0" y="5632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-1362955">
            <a:off x="2216018" y="35403"/>
            <a:ext cx="5672959" cy="5672959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84320" y="415956"/>
              <a:ext cx="5781360" cy="5518089"/>
            </a:xfrm>
            <a:custGeom>
              <a:avLst/>
              <a:gdLst/>
              <a:ahLst/>
              <a:cxnLst/>
              <a:rect r="r" b="b" t="t" l="l"/>
              <a:pathLst>
                <a:path h="5518089" w="5781360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8"/>
              <a:stretch>
                <a:fillRect l="223" t="0" r="223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142456" y="5689532"/>
            <a:ext cx="5468687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Revolutionising patient care through automated appointment reminders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7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6181" y="6583680"/>
            <a:ext cx="8290560" cy="1217031"/>
            <a:chOff x="0" y="0"/>
            <a:chExt cx="5268329" cy="7733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8329" cy="773376"/>
            </a:xfrm>
            <a:custGeom>
              <a:avLst/>
              <a:gdLst/>
              <a:ahLst/>
              <a:cxnLst/>
              <a:rect r="r" b="b" t="t" l="l"/>
              <a:pathLst>
                <a:path h="773376" w="5268329">
                  <a:moveTo>
                    <a:pt x="38287" y="0"/>
                  </a:moveTo>
                  <a:lnTo>
                    <a:pt x="5230042" y="0"/>
                  </a:lnTo>
                  <a:cubicBezTo>
                    <a:pt x="5240196" y="0"/>
                    <a:pt x="5249935" y="4034"/>
                    <a:pt x="5257115" y="11214"/>
                  </a:cubicBezTo>
                  <a:cubicBezTo>
                    <a:pt x="5264295" y="18394"/>
                    <a:pt x="5268329" y="28132"/>
                    <a:pt x="5268329" y="38287"/>
                  </a:cubicBezTo>
                  <a:lnTo>
                    <a:pt x="5268329" y="735089"/>
                  </a:lnTo>
                  <a:cubicBezTo>
                    <a:pt x="5268329" y="745243"/>
                    <a:pt x="5264295" y="754982"/>
                    <a:pt x="5257115" y="762162"/>
                  </a:cubicBezTo>
                  <a:cubicBezTo>
                    <a:pt x="5249935" y="769342"/>
                    <a:pt x="5240196" y="773376"/>
                    <a:pt x="5230042" y="773376"/>
                  </a:cubicBezTo>
                  <a:lnTo>
                    <a:pt x="38287" y="773376"/>
                  </a:lnTo>
                  <a:cubicBezTo>
                    <a:pt x="28132" y="773376"/>
                    <a:pt x="18394" y="769342"/>
                    <a:pt x="11214" y="762162"/>
                  </a:cubicBezTo>
                  <a:cubicBezTo>
                    <a:pt x="4034" y="754982"/>
                    <a:pt x="0" y="745243"/>
                    <a:pt x="0" y="735089"/>
                  </a:cubicBezTo>
                  <a:lnTo>
                    <a:pt x="0" y="38287"/>
                  </a:lnTo>
                  <a:cubicBezTo>
                    <a:pt x="0" y="28132"/>
                    <a:pt x="4034" y="18394"/>
                    <a:pt x="11214" y="11214"/>
                  </a:cubicBezTo>
                  <a:cubicBezTo>
                    <a:pt x="18394" y="4034"/>
                    <a:pt x="28132" y="0"/>
                    <a:pt x="38287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268329" cy="792426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829439" y="2620389"/>
            <a:ext cx="1658877" cy="165887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022080" y="4133285"/>
            <a:ext cx="1513718" cy="15137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399999">
            <a:off x="9464530" y="4524020"/>
            <a:ext cx="628818" cy="732248"/>
          </a:xfrm>
          <a:custGeom>
            <a:avLst/>
            <a:gdLst/>
            <a:ahLst/>
            <a:cxnLst/>
            <a:rect r="r" b="b" t="t" l="l"/>
            <a:pathLst>
              <a:path h="732248" w="628818">
                <a:moveTo>
                  <a:pt x="0" y="0"/>
                </a:moveTo>
                <a:lnTo>
                  <a:pt x="628818" y="0"/>
                </a:lnTo>
                <a:lnTo>
                  <a:pt x="628818" y="732248"/>
                </a:lnTo>
                <a:lnTo>
                  <a:pt x="0" y="732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399999">
            <a:off x="-138817" y="3070433"/>
            <a:ext cx="651610" cy="758789"/>
          </a:xfrm>
          <a:custGeom>
            <a:avLst/>
            <a:gdLst/>
            <a:ahLst/>
            <a:cxnLst/>
            <a:rect r="r" b="b" t="t" l="l"/>
            <a:pathLst>
              <a:path h="758789" w="651610">
                <a:moveTo>
                  <a:pt x="0" y="0"/>
                </a:moveTo>
                <a:lnTo>
                  <a:pt x="651611" y="0"/>
                </a:lnTo>
                <a:lnTo>
                  <a:pt x="651611" y="758789"/>
                </a:lnTo>
                <a:lnTo>
                  <a:pt x="0" y="758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963658" y="5204553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279596" y="0"/>
                </a:moveTo>
                <a:lnTo>
                  <a:pt x="0" y="0"/>
                </a:lnTo>
                <a:lnTo>
                  <a:pt x="0" y="563288"/>
                </a:lnTo>
                <a:lnTo>
                  <a:pt x="279596" y="563288"/>
                </a:lnTo>
                <a:lnTo>
                  <a:pt x="27959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18894" y="748961"/>
            <a:ext cx="8239882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0"/>
              </a:lnSpc>
            </a:pPr>
            <a:r>
              <a:rPr lang="en-US" sz="6600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Project Traction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566383" y="1571921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279596" y="0"/>
                </a:moveTo>
                <a:lnTo>
                  <a:pt x="0" y="0"/>
                </a:lnTo>
                <a:lnTo>
                  <a:pt x="0" y="563288"/>
                </a:lnTo>
                <a:lnTo>
                  <a:pt x="279596" y="563288"/>
                </a:lnTo>
                <a:lnTo>
                  <a:pt x="27959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856943" y="2047389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0" y="0"/>
                </a:moveTo>
                <a:lnTo>
                  <a:pt x="279596" y="0"/>
                </a:lnTo>
                <a:lnTo>
                  <a:pt x="279596" y="563288"/>
                </a:lnTo>
                <a:lnTo>
                  <a:pt x="0" y="5632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85882" y="1824990"/>
            <a:ext cx="8828038" cy="4839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3"/>
              </a:lnSpc>
            </a:pPr>
            <a:r>
              <a:rPr lang="en-US" sz="185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 1</a:t>
            </a:r>
            <a:r>
              <a:rPr lang="en-US" sz="185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ctr">
              <a:lnSpc>
                <a:spcPts val="2593"/>
              </a:lnSpc>
            </a:pPr>
            <a:r>
              <a:rPr lang="en-US" sz="185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🛠 </a:t>
            </a:r>
            <a:r>
              <a:rPr lang="en-US" sz="185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Built MVP using Django and integrated database for appointments</a:t>
            </a:r>
          </a:p>
          <a:p>
            <a:pPr algn="ctr">
              <a:lnSpc>
                <a:spcPts val="2593"/>
              </a:lnSpc>
            </a:pPr>
          </a:p>
          <a:p>
            <a:pPr algn="ctr">
              <a:lnSpc>
                <a:spcPts val="2593"/>
              </a:lnSpc>
            </a:pPr>
            <a:r>
              <a:rPr lang="en-US" b="true" sz="185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 2:</a:t>
            </a:r>
          </a:p>
          <a:p>
            <a:pPr algn="ctr">
              <a:lnSpc>
                <a:spcPts val="2593"/>
              </a:lnSpc>
            </a:pPr>
            <a:r>
              <a:rPr lang="en-US" sz="185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📲 Connected Twilio for sending SMS reminders; tested locally</a:t>
            </a:r>
          </a:p>
          <a:p>
            <a:pPr algn="ctr">
              <a:lnSpc>
                <a:spcPts val="2593"/>
              </a:lnSpc>
            </a:pPr>
          </a:p>
          <a:p>
            <a:pPr algn="ctr">
              <a:lnSpc>
                <a:spcPts val="2593"/>
              </a:lnSpc>
            </a:pPr>
            <a:r>
              <a:rPr lang="en-US" b="true" sz="185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 3:</a:t>
            </a:r>
          </a:p>
          <a:p>
            <a:pPr algn="ctr">
              <a:lnSpc>
                <a:spcPts val="2593"/>
              </a:lnSpc>
            </a:pPr>
            <a:r>
              <a:rPr lang="en-US" sz="185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🧪 Ran a small pilot with a local clinic; sent real reminders</a:t>
            </a:r>
          </a:p>
          <a:p>
            <a:pPr algn="ctr">
              <a:lnSpc>
                <a:spcPts val="2593"/>
              </a:lnSpc>
            </a:pPr>
          </a:p>
          <a:p>
            <a:pPr algn="ctr">
              <a:lnSpc>
                <a:spcPts val="2593"/>
              </a:lnSpc>
            </a:pPr>
            <a:r>
              <a:rPr lang="en-US" b="true" sz="185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 4:</a:t>
            </a:r>
          </a:p>
          <a:p>
            <a:pPr algn="ctr">
              <a:lnSpc>
                <a:spcPts val="2593"/>
              </a:lnSpc>
            </a:pPr>
            <a:r>
              <a:rPr lang="en-US" sz="185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📢 Received positive feedback and interest from healthcare workers</a:t>
            </a:r>
          </a:p>
          <a:p>
            <a:pPr algn="ctr">
              <a:lnSpc>
                <a:spcPts val="2593"/>
              </a:lnSpc>
            </a:pPr>
          </a:p>
          <a:p>
            <a:pPr algn="ctr">
              <a:lnSpc>
                <a:spcPts val="2593"/>
              </a:lnSpc>
            </a:pPr>
            <a:r>
              <a:rPr lang="en-US" b="true" sz="185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 5:</a:t>
            </a:r>
          </a:p>
          <a:p>
            <a:pPr algn="ctr">
              <a:lnSpc>
                <a:spcPts val="2593"/>
              </a:lnSpc>
            </a:pPr>
            <a:r>
              <a:rPr lang="en-US" sz="185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📈 Preparing for public rollout, improved UI and planning onboarding strategy</a:t>
            </a:r>
          </a:p>
          <a:p>
            <a:pPr algn="ctr">
              <a:lnSpc>
                <a:spcPts val="2593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7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6181" y="6583680"/>
            <a:ext cx="8290560" cy="1217031"/>
            <a:chOff x="0" y="0"/>
            <a:chExt cx="5268329" cy="7733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8329" cy="773376"/>
            </a:xfrm>
            <a:custGeom>
              <a:avLst/>
              <a:gdLst/>
              <a:ahLst/>
              <a:cxnLst/>
              <a:rect r="r" b="b" t="t" l="l"/>
              <a:pathLst>
                <a:path h="773376" w="5268329">
                  <a:moveTo>
                    <a:pt x="38287" y="0"/>
                  </a:moveTo>
                  <a:lnTo>
                    <a:pt x="5230042" y="0"/>
                  </a:lnTo>
                  <a:cubicBezTo>
                    <a:pt x="5240196" y="0"/>
                    <a:pt x="5249935" y="4034"/>
                    <a:pt x="5257115" y="11214"/>
                  </a:cubicBezTo>
                  <a:cubicBezTo>
                    <a:pt x="5264295" y="18394"/>
                    <a:pt x="5268329" y="28132"/>
                    <a:pt x="5268329" y="38287"/>
                  </a:cubicBezTo>
                  <a:lnTo>
                    <a:pt x="5268329" y="735089"/>
                  </a:lnTo>
                  <a:cubicBezTo>
                    <a:pt x="5268329" y="745243"/>
                    <a:pt x="5264295" y="754982"/>
                    <a:pt x="5257115" y="762162"/>
                  </a:cubicBezTo>
                  <a:cubicBezTo>
                    <a:pt x="5249935" y="769342"/>
                    <a:pt x="5240196" y="773376"/>
                    <a:pt x="5230042" y="773376"/>
                  </a:cubicBezTo>
                  <a:lnTo>
                    <a:pt x="38287" y="773376"/>
                  </a:lnTo>
                  <a:cubicBezTo>
                    <a:pt x="28132" y="773376"/>
                    <a:pt x="18394" y="769342"/>
                    <a:pt x="11214" y="762162"/>
                  </a:cubicBezTo>
                  <a:cubicBezTo>
                    <a:pt x="4034" y="754982"/>
                    <a:pt x="0" y="745243"/>
                    <a:pt x="0" y="735089"/>
                  </a:cubicBezTo>
                  <a:lnTo>
                    <a:pt x="0" y="38287"/>
                  </a:lnTo>
                  <a:cubicBezTo>
                    <a:pt x="0" y="28132"/>
                    <a:pt x="4034" y="18394"/>
                    <a:pt x="11214" y="11214"/>
                  </a:cubicBezTo>
                  <a:cubicBezTo>
                    <a:pt x="18394" y="4034"/>
                    <a:pt x="28132" y="0"/>
                    <a:pt x="38287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268329" cy="792426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69334" y="2620389"/>
            <a:ext cx="1658877" cy="165887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022080" y="4133285"/>
            <a:ext cx="1513718" cy="15137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399999">
            <a:off x="9464530" y="4524020"/>
            <a:ext cx="628818" cy="732248"/>
          </a:xfrm>
          <a:custGeom>
            <a:avLst/>
            <a:gdLst/>
            <a:ahLst/>
            <a:cxnLst/>
            <a:rect r="r" b="b" t="t" l="l"/>
            <a:pathLst>
              <a:path h="732248" w="628818">
                <a:moveTo>
                  <a:pt x="0" y="0"/>
                </a:moveTo>
                <a:lnTo>
                  <a:pt x="628818" y="0"/>
                </a:lnTo>
                <a:lnTo>
                  <a:pt x="628818" y="732248"/>
                </a:lnTo>
                <a:lnTo>
                  <a:pt x="0" y="732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399999">
            <a:off x="-138817" y="2981371"/>
            <a:ext cx="651610" cy="758789"/>
          </a:xfrm>
          <a:custGeom>
            <a:avLst/>
            <a:gdLst/>
            <a:ahLst/>
            <a:cxnLst/>
            <a:rect r="r" b="b" t="t" l="l"/>
            <a:pathLst>
              <a:path h="758789" w="651610">
                <a:moveTo>
                  <a:pt x="0" y="0"/>
                </a:moveTo>
                <a:lnTo>
                  <a:pt x="651611" y="0"/>
                </a:lnTo>
                <a:lnTo>
                  <a:pt x="651611" y="758790"/>
                </a:lnTo>
                <a:lnTo>
                  <a:pt x="0" y="7587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566383" y="5365359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279596" y="0"/>
                </a:moveTo>
                <a:lnTo>
                  <a:pt x="0" y="0"/>
                </a:lnTo>
                <a:lnTo>
                  <a:pt x="0" y="563288"/>
                </a:lnTo>
                <a:lnTo>
                  <a:pt x="279596" y="563288"/>
                </a:lnTo>
                <a:lnTo>
                  <a:pt x="27959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566383" y="1571921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279596" y="0"/>
                </a:moveTo>
                <a:lnTo>
                  <a:pt x="0" y="0"/>
                </a:lnTo>
                <a:lnTo>
                  <a:pt x="0" y="563288"/>
                </a:lnTo>
                <a:lnTo>
                  <a:pt x="279596" y="563288"/>
                </a:lnTo>
                <a:lnTo>
                  <a:pt x="27959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856943" y="2047389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0" y="0"/>
                </a:moveTo>
                <a:lnTo>
                  <a:pt x="279596" y="0"/>
                </a:lnTo>
                <a:lnTo>
                  <a:pt x="279596" y="563288"/>
                </a:lnTo>
                <a:lnTo>
                  <a:pt x="0" y="5632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06181" y="2439279"/>
            <a:ext cx="3174249" cy="2926080"/>
          </a:xfrm>
          <a:custGeom>
            <a:avLst/>
            <a:gdLst/>
            <a:ahLst/>
            <a:cxnLst/>
            <a:rect r="r" b="b" t="t" l="l"/>
            <a:pathLst>
              <a:path h="2926080" w="3174249">
                <a:moveTo>
                  <a:pt x="0" y="0"/>
                </a:moveTo>
                <a:lnTo>
                  <a:pt x="3174249" y="0"/>
                </a:lnTo>
                <a:lnTo>
                  <a:pt x="3174249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18894" y="748961"/>
            <a:ext cx="8239882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0"/>
              </a:lnSpc>
            </a:pPr>
            <a:r>
              <a:rPr lang="en-US" sz="6600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Business Model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82547" y="2391654"/>
            <a:ext cx="5474397" cy="387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Freemium Tier: Free basic access for solo practitioners with limited SMS reminders.</a:t>
            </a:r>
          </a:p>
          <a:p>
            <a:pPr algn="r">
              <a:lnSpc>
                <a:spcPts val="2800"/>
              </a:lnSpc>
            </a:pP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Subscription Plans: Monthly paid plans for clinics and NGOs based on usage (e.g., R199–R799/month).</a:t>
            </a:r>
          </a:p>
          <a:p>
            <a:pPr algn="r">
              <a:lnSpc>
                <a:spcPts val="2800"/>
              </a:lnSpc>
            </a:pP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Pay-As-You-Go: On-demand SMS credits for flexible usage.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7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6181" y="6583680"/>
            <a:ext cx="8290560" cy="1217031"/>
            <a:chOff x="0" y="0"/>
            <a:chExt cx="5268329" cy="7733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8329" cy="773376"/>
            </a:xfrm>
            <a:custGeom>
              <a:avLst/>
              <a:gdLst/>
              <a:ahLst/>
              <a:cxnLst/>
              <a:rect r="r" b="b" t="t" l="l"/>
              <a:pathLst>
                <a:path h="773376" w="5268329">
                  <a:moveTo>
                    <a:pt x="38287" y="0"/>
                  </a:moveTo>
                  <a:lnTo>
                    <a:pt x="5230042" y="0"/>
                  </a:lnTo>
                  <a:cubicBezTo>
                    <a:pt x="5240196" y="0"/>
                    <a:pt x="5249935" y="4034"/>
                    <a:pt x="5257115" y="11214"/>
                  </a:cubicBezTo>
                  <a:cubicBezTo>
                    <a:pt x="5264295" y="18394"/>
                    <a:pt x="5268329" y="28132"/>
                    <a:pt x="5268329" y="38287"/>
                  </a:cubicBezTo>
                  <a:lnTo>
                    <a:pt x="5268329" y="735089"/>
                  </a:lnTo>
                  <a:cubicBezTo>
                    <a:pt x="5268329" y="745243"/>
                    <a:pt x="5264295" y="754982"/>
                    <a:pt x="5257115" y="762162"/>
                  </a:cubicBezTo>
                  <a:cubicBezTo>
                    <a:pt x="5249935" y="769342"/>
                    <a:pt x="5240196" y="773376"/>
                    <a:pt x="5230042" y="773376"/>
                  </a:cubicBezTo>
                  <a:lnTo>
                    <a:pt x="38287" y="773376"/>
                  </a:lnTo>
                  <a:cubicBezTo>
                    <a:pt x="28132" y="773376"/>
                    <a:pt x="18394" y="769342"/>
                    <a:pt x="11214" y="762162"/>
                  </a:cubicBezTo>
                  <a:cubicBezTo>
                    <a:pt x="4034" y="754982"/>
                    <a:pt x="0" y="745243"/>
                    <a:pt x="0" y="735089"/>
                  </a:cubicBezTo>
                  <a:lnTo>
                    <a:pt x="0" y="38287"/>
                  </a:lnTo>
                  <a:cubicBezTo>
                    <a:pt x="0" y="28132"/>
                    <a:pt x="4034" y="18394"/>
                    <a:pt x="11214" y="11214"/>
                  </a:cubicBezTo>
                  <a:cubicBezTo>
                    <a:pt x="18394" y="4034"/>
                    <a:pt x="28132" y="0"/>
                    <a:pt x="38287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268329" cy="792426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69334" y="2620389"/>
            <a:ext cx="1658877" cy="165887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022080" y="4133285"/>
            <a:ext cx="1513718" cy="15137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399999">
            <a:off x="9464530" y="4524020"/>
            <a:ext cx="628818" cy="732248"/>
          </a:xfrm>
          <a:custGeom>
            <a:avLst/>
            <a:gdLst/>
            <a:ahLst/>
            <a:cxnLst/>
            <a:rect r="r" b="b" t="t" l="l"/>
            <a:pathLst>
              <a:path h="732248" w="628818">
                <a:moveTo>
                  <a:pt x="0" y="0"/>
                </a:moveTo>
                <a:lnTo>
                  <a:pt x="628818" y="0"/>
                </a:lnTo>
                <a:lnTo>
                  <a:pt x="628818" y="732248"/>
                </a:lnTo>
                <a:lnTo>
                  <a:pt x="0" y="732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399999">
            <a:off x="-138817" y="2981371"/>
            <a:ext cx="651610" cy="758789"/>
          </a:xfrm>
          <a:custGeom>
            <a:avLst/>
            <a:gdLst/>
            <a:ahLst/>
            <a:cxnLst/>
            <a:rect r="r" b="b" t="t" l="l"/>
            <a:pathLst>
              <a:path h="758789" w="651610">
                <a:moveTo>
                  <a:pt x="0" y="0"/>
                </a:moveTo>
                <a:lnTo>
                  <a:pt x="651611" y="0"/>
                </a:lnTo>
                <a:lnTo>
                  <a:pt x="651611" y="758790"/>
                </a:lnTo>
                <a:lnTo>
                  <a:pt x="0" y="7587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566383" y="5365359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279596" y="0"/>
                </a:moveTo>
                <a:lnTo>
                  <a:pt x="0" y="0"/>
                </a:lnTo>
                <a:lnTo>
                  <a:pt x="0" y="563288"/>
                </a:lnTo>
                <a:lnTo>
                  <a:pt x="279596" y="563288"/>
                </a:lnTo>
                <a:lnTo>
                  <a:pt x="27959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566383" y="1571921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279596" y="0"/>
                </a:moveTo>
                <a:lnTo>
                  <a:pt x="0" y="0"/>
                </a:lnTo>
                <a:lnTo>
                  <a:pt x="0" y="563288"/>
                </a:lnTo>
                <a:lnTo>
                  <a:pt x="279596" y="563288"/>
                </a:lnTo>
                <a:lnTo>
                  <a:pt x="27959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856943" y="2047389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0" y="0"/>
                </a:moveTo>
                <a:lnTo>
                  <a:pt x="279596" y="0"/>
                </a:lnTo>
                <a:lnTo>
                  <a:pt x="279596" y="563288"/>
                </a:lnTo>
                <a:lnTo>
                  <a:pt x="0" y="5632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323453" y="2135209"/>
            <a:ext cx="3174249" cy="2926080"/>
          </a:xfrm>
          <a:custGeom>
            <a:avLst/>
            <a:gdLst/>
            <a:ahLst/>
            <a:cxnLst/>
            <a:rect r="r" b="b" t="t" l="l"/>
            <a:pathLst>
              <a:path h="2926080" w="3174249">
                <a:moveTo>
                  <a:pt x="0" y="0"/>
                </a:moveTo>
                <a:lnTo>
                  <a:pt x="3174248" y="0"/>
                </a:lnTo>
                <a:lnTo>
                  <a:pt x="3174248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18894" y="748961"/>
            <a:ext cx="8239882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0"/>
              </a:lnSpc>
            </a:pPr>
            <a:r>
              <a:rPr lang="en-US" sz="6600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Business Model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6181" y="2469663"/>
            <a:ext cx="5474397" cy="316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Custom Deployments: Tailored solutions for large health organizations and government partners.</a:t>
            </a:r>
          </a:p>
          <a:p>
            <a:pPr algn="r">
              <a:lnSpc>
                <a:spcPts val="2800"/>
              </a:lnSpc>
            </a:pP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Revenue Streams: Subscriptions, SMS top-ups, custom setup fees, and long-term institutional contracts.</a:t>
            </a:r>
          </a:p>
          <a:p>
            <a:pPr algn="r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7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6181" y="6583680"/>
            <a:ext cx="8290560" cy="1217031"/>
            <a:chOff x="0" y="0"/>
            <a:chExt cx="5268329" cy="7733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8329" cy="773376"/>
            </a:xfrm>
            <a:custGeom>
              <a:avLst/>
              <a:gdLst/>
              <a:ahLst/>
              <a:cxnLst/>
              <a:rect r="r" b="b" t="t" l="l"/>
              <a:pathLst>
                <a:path h="773376" w="5268329">
                  <a:moveTo>
                    <a:pt x="38287" y="0"/>
                  </a:moveTo>
                  <a:lnTo>
                    <a:pt x="5230042" y="0"/>
                  </a:lnTo>
                  <a:cubicBezTo>
                    <a:pt x="5240196" y="0"/>
                    <a:pt x="5249935" y="4034"/>
                    <a:pt x="5257115" y="11214"/>
                  </a:cubicBezTo>
                  <a:cubicBezTo>
                    <a:pt x="5264295" y="18394"/>
                    <a:pt x="5268329" y="28132"/>
                    <a:pt x="5268329" y="38287"/>
                  </a:cubicBezTo>
                  <a:lnTo>
                    <a:pt x="5268329" y="735089"/>
                  </a:lnTo>
                  <a:cubicBezTo>
                    <a:pt x="5268329" y="745243"/>
                    <a:pt x="5264295" y="754982"/>
                    <a:pt x="5257115" y="762162"/>
                  </a:cubicBezTo>
                  <a:cubicBezTo>
                    <a:pt x="5249935" y="769342"/>
                    <a:pt x="5240196" y="773376"/>
                    <a:pt x="5230042" y="773376"/>
                  </a:cubicBezTo>
                  <a:lnTo>
                    <a:pt x="38287" y="773376"/>
                  </a:lnTo>
                  <a:cubicBezTo>
                    <a:pt x="28132" y="773376"/>
                    <a:pt x="18394" y="769342"/>
                    <a:pt x="11214" y="762162"/>
                  </a:cubicBezTo>
                  <a:cubicBezTo>
                    <a:pt x="4034" y="754982"/>
                    <a:pt x="0" y="745243"/>
                    <a:pt x="0" y="735089"/>
                  </a:cubicBezTo>
                  <a:lnTo>
                    <a:pt x="0" y="38287"/>
                  </a:lnTo>
                  <a:cubicBezTo>
                    <a:pt x="0" y="28132"/>
                    <a:pt x="4034" y="18394"/>
                    <a:pt x="11214" y="11214"/>
                  </a:cubicBezTo>
                  <a:cubicBezTo>
                    <a:pt x="18394" y="4034"/>
                    <a:pt x="28132" y="0"/>
                    <a:pt x="38287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268329" cy="792426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39983" y="2474408"/>
            <a:ext cx="1658877" cy="165887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022080" y="4133285"/>
            <a:ext cx="1513718" cy="15137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399999">
            <a:off x="9464530" y="4524020"/>
            <a:ext cx="628818" cy="732248"/>
          </a:xfrm>
          <a:custGeom>
            <a:avLst/>
            <a:gdLst/>
            <a:ahLst/>
            <a:cxnLst/>
            <a:rect r="r" b="b" t="t" l="l"/>
            <a:pathLst>
              <a:path h="732248" w="628818">
                <a:moveTo>
                  <a:pt x="0" y="0"/>
                </a:moveTo>
                <a:lnTo>
                  <a:pt x="628818" y="0"/>
                </a:lnTo>
                <a:lnTo>
                  <a:pt x="628818" y="732248"/>
                </a:lnTo>
                <a:lnTo>
                  <a:pt x="0" y="732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399999">
            <a:off x="-236350" y="2952400"/>
            <a:ext cx="651610" cy="758789"/>
          </a:xfrm>
          <a:custGeom>
            <a:avLst/>
            <a:gdLst/>
            <a:ahLst/>
            <a:cxnLst/>
            <a:rect r="r" b="b" t="t" l="l"/>
            <a:pathLst>
              <a:path h="758789" w="651610">
                <a:moveTo>
                  <a:pt x="0" y="0"/>
                </a:moveTo>
                <a:lnTo>
                  <a:pt x="651611" y="0"/>
                </a:lnTo>
                <a:lnTo>
                  <a:pt x="651611" y="758789"/>
                </a:lnTo>
                <a:lnTo>
                  <a:pt x="0" y="758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963658" y="5204553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279596" y="0"/>
                </a:moveTo>
                <a:lnTo>
                  <a:pt x="0" y="0"/>
                </a:lnTo>
                <a:lnTo>
                  <a:pt x="0" y="563288"/>
                </a:lnTo>
                <a:lnTo>
                  <a:pt x="279596" y="563288"/>
                </a:lnTo>
                <a:lnTo>
                  <a:pt x="27959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566383" y="1571921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279596" y="0"/>
                </a:moveTo>
                <a:lnTo>
                  <a:pt x="0" y="0"/>
                </a:lnTo>
                <a:lnTo>
                  <a:pt x="0" y="563288"/>
                </a:lnTo>
                <a:lnTo>
                  <a:pt x="279596" y="563288"/>
                </a:lnTo>
                <a:lnTo>
                  <a:pt x="27959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856943" y="2047389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0" y="0"/>
                </a:moveTo>
                <a:lnTo>
                  <a:pt x="279596" y="0"/>
                </a:lnTo>
                <a:lnTo>
                  <a:pt x="279596" y="563288"/>
                </a:lnTo>
                <a:lnTo>
                  <a:pt x="0" y="5632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90879" y="2445833"/>
            <a:ext cx="5293489" cy="281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Partner with local health networks.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Direct outreach to private practices.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Social media campaigns targeting nurses/doctors.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Leverage NGO health partners.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5038835" y="2841761"/>
            <a:ext cx="3757516" cy="2926080"/>
          </a:xfrm>
          <a:custGeom>
            <a:avLst/>
            <a:gdLst/>
            <a:ahLst/>
            <a:cxnLst/>
            <a:rect r="r" b="b" t="t" l="l"/>
            <a:pathLst>
              <a:path h="2926080" w="3757516">
                <a:moveTo>
                  <a:pt x="0" y="0"/>
                </a:moveTo>
                <a:lnTo>
                  <a:pt x="3757516" y="0"/>
                </a:lnTo>
                <a:lnTo>
                  <a:pt x="3757516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18894" y="748961"/>
            <a:ext cx="8239882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0"/>
              </a:lnSpc>
            </a:pPr>
            <a:r>
              <a:rPr lang="en-US" sz="6600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Go To Market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7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6181" y="6583680"/>
            <a:ext cx="8290560" cy="1217031"/>
            <a:chOff x="0" y="0"/>
            <a:chExt cx="5268329" cy="7733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8329" cy="773376"/>
            </a:xfrm>
            <a:custGeom>
              <a:avLst/>
              <a:gdLst/>
              <a:ahLst/>
              <a:cxnLst/>
              <a:rect r="r" b="b" t="t" l="l"/>
              <a:pathLst>
                <a:path h="773376" w="5268329">
                  <a:moveTo>
                    <a:pt x="38287" y="0"/>
                  </a:moveTo>
                  <a:lnTo>
                    <a:pt x="5230042" y="0"/>
                  </a:lnTo>
                  <a:cubicBezTo>
                    <a:pt x="5240196" y="0"/>
                    <a:pt x="5249935" y="4034"/>
                    <a:pt x="5257115" y="11214"/>
                  </a:cubicBezTo>
                  <a:cubicBezTo>
                    <a:pt x="5264295" y="18394"/>
                    <a:pt x="5268329" y="28132"/>
                    <a:pt x="5268329" y="38287"/>
                  </a:cubicBezTo>
                  <a:lnTo>
                    <a:pt x="5268329" y="735089"/>
                  </a:lnTo>
                  <a:cubicBezTo>
                    <a:pt x="5268329" y="745243"/>
                    <a:pt x="5264295" y="754982"/>
                    <a:pt x="5257115" y="762162"/>
                  </a:cubicBezTo>
                  <a:cubicBezTo>
                    <a:pt x="5249935" y="769342"/>
                    <a:pt x="5240196" y="773376"/>
                    <a:pt x="5230042" y="773376"/>
                  </a:cubicBezTo>
                  <a:lnTo>
                    <a:pt x="38287" y="773376"/>
                  </a:lnTo>
                  <a:cubicBezTo>
                    <a:pt x="28132" y="773376"/>
                    <a:pt x="18394" y="769342"/>
                    <a:pt x="11214" y="762162"/>
                  </a:cubicBezTo>
                  <a:cubicBezTo>
                    <a:pt x="4034" y="754982"/>
                    <a:pt x="0" y="745243"/>
                    <a:pt x="0" y="735089"/>
                  </a:cubicBezTo>
                  <a:lnTo>
                    <a:pt x="0" y="38287"/>
                  </a:lnTo>
                  <a:cubicBezTo>
                    <a:pt x="0" y="28132"/>
                    <a:pt x="4034" y="18394"/>
                    <a:pt x="11214" y="11214"/>
                  </a:cubicBezTo>
                  <a:cubicBezTo>
                    <a:pt x="18394" y="4034"/>
                    <a:pt x="28132" y="0"/>
                    <a:pt x="38287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268329" cy="792426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22080" y="4133285"/>
            <a:ext cx="1513718" cy="151371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399999">
            <a:off x="9464530" y="4524020"/>
            <a:ext cx="628818" cy="732248"/>
          </a:xfrm>
          <a:custGeom>
            <a:avLst/>
            <a:gdLst/>
            <a:ahLst/>
            <a:cxnLst/>
            <a:rect r="r" b="b" t="t" l="l"/>
            <a:pathLst>
              <a:path h="732248" w="628818">
                <a:moveTo>
                  <a:pt x="0" y="0"/>
                </a:moveTo>
                <a:lnTo>
                  <a:pt x="628818" y="0"/>
                </a:lnTo>
                <a:lnTo>
                  <a:pt x="628818" y="732248"/>
                </a:lnTo>
                <a:lnTo>
                  <a:pt x="0" y="732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963658" y="5204553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279596" y="0"/>
                </a:moveTo>
                <a:lnTo>
                  <a:pt x="0" y="0"/>
                </a:lnTo>
                <a:lnTo>
                  <a:pt x="0" y="563288"/>
                </a:lnTo>
                <a:lnTo>
                  <a:pt x="279596" y="563288"/>
                </a:lnTo>
                <a:lnTo>
                  <a:pt x="2795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566383" y="1571921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279596" y="0"/>
                </a:moveTo>
                <a:lnTo>
                  <a:pt x="0" y="0"/>
                </a:lnTo>
                <a:lnTo>
                  <a:pt x="0" y="563288"/>
                </a:lnTo>
                <a:lnTo>
                  <a:pt x="279596" y="563288"/>
                </a:lnTo>
                <a:lnTo>
                  <a:pt x="2795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56943" y="2047389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0" y="0"/>
                </a:moveTo>
                <a:lnTo>
                  <a:pt x="279596" y="0"/>
                </a:lnTo>
                <a:lnTo>
                  <a:pt x="279596" y="563288"/>
                </a:lnTo>
                <a:lnTo>
                  <a:pt x="0" y="563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809" y="2267550"/>
            <a:ext cx="2954763" cy="2954763"/>
          </a:xfrm>
          <a:custGeom>
            <a:avLst/>
            <a:gdLst/>
            <a:ahLst/>
            <a:cxnLst/>
            <a:rect r="r" b="b" t="t" l="l"/>
            <a:pathLst>
              <a:path h="2954763" w="2954763">
                <a:moveTo>
                  <a:pt x="0" y="0"/>
                </a:moveTo>
                <a:lnTo>
                  <a:pt x="2954763" y="0"/>
                </a:lnTo>
                <a:lnTo>
                  <a:pt x="2954763" y="2954763"/>
                </a:lnTo>
                <a:lnTo>
                  <a:pt x="0" y="29547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131572" y="2290933"/>
            <a:ext cx="4699508" cy="271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Impilo Alert ensures patients receive timely follow-up care, improving treatment outcomes and reducing missed appointments.</a:t>
            </a:r>
          </a:p>
          <a:p>
            <a:pPr algn="ctr">
              <a:lnSpc>
                <a:spcPts val="307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18894" y="748961"/>
            <a:ext cx="8239882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0"/>
              </a:lnSpc>
            </a:pPr>
            <a:r>
              <a:rPr lang="en-US" sz="6600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Social Impact (SDG's)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7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6181" y="6583680"/>
            <a:ext cx="8290560" cy="1217031"/>
            <a:chOff x="0" y="0"/>
            <a:chExt cx="5268329" cy="7733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8329" cy="773376"/>
            </a:xfrm>
            <a:custGeom>
              <a:avLst/>
              <a:gdLst/>
              <a:ahLst/>
              <a:cxnLst/>
              <a:rect r="r" b="b" t="t" l="l"/>
              <a:pathLst>
                <a:path h="773376" w="5268329">
                  <a:moveTo>
                    <a:pt x="38287" y="0"/>
                  </a:moveTo>
                  <a:lnTo>
                    <a:pt x="5230042" y="0"/>
                  </a:lnTo>
                  <a:cubicBezTo>
                    <a:pt x="5240196" y="0"/>
                    <a:pt x="5249935" y="4034"/>
                    <a:pt x="5257115" y="11214"/>
                  </a:cubicBezTo>
                  <a:cubicBezTo>
                    <a:pt x="5264295" y="18394"/>
                    <a:pt x="5268329" y="28132"/>
                    <a:pt x="5268329" y="38287"/>
                  </a:cubicBezTo>
                  <a:lnTo>
                    <a:pt x="5268329" y="735089"/>
                  </a:lnTo>
                  <a:cubicBezTo>
                    <a:pt x="5268329" y="745243"/>
                    <a:pt x="5264295" y="754982"/>
                    <a:pt x="5257115" y="762162"/>
                  </a:cubicBezTo>
                  <a:cubicBezTo>
                    <a:pt x="5249935" y="769342"/>
                    <a:pt x="5240196" y="773376"/>
                    <a:pt x="5230042" y="773376"/>
                  </a:cubicBezTo>
                  <a:lnTo>
                    <a:pt x="38287" y="773376"/>
                  </a:lnTo>
                  <a:cubicBezTo>
                    <a:pt x="28132" y="773376"/>
                    <a:pt x="18394" y="769342"/>
                    <a:pt x="11214" y="762162"/>
                  </a:cubicBezTo>
                  <a:cubicBezTo>
                    <a:pt x="4034" y="754982"/>
                    <a:pt x="0" y="745243"/>
                    <a:pt x="0" y="735089"/>
                  </a:cubicBezTo>
                  <a:lnTo>
                    <a:pt x="0" y="38287"/>
                  </a:lnTo>
                  <a:cubicBezTo>
                    <a:pt x="0" y="28132"/>
                    <a:pt x="4034" y="18394"/>
                    <a:pt x="11214" y="11214"/>
                  </a:cubicBezTo>
                  <a:cubicBezTo>
                    <a:pt x="18394" y="4034"/>
                    <a:pt x="28132" y="0"/>
                    <a:pt x="38287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268329" cy="792426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89939" y="2620389"/>
            <a:ext cx="1658877" cy="165887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022080" y="4133285"/>
            <a:ext cx="1513718" cy="15137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399999">
            <a:off x="9464530" y="4524020"/>
            <a:ext cx="628818" cy="732248"/>
          </a:xfrm>
          <a:custGeom>
            <a:avLst/>
            <a:gdLst/>
            <a:ahLst/>
            <a:cxnLst/>
            <a:rect r="r" b="b" t="t" l="l"/>
            <a:pathLst>
              <a:path h="732248" w="628818">
                <a:moveTo>
                  <a:pt x="0" y="0"/>
                </a:moveTo>
                <a:lnTo>
                  <a:pt x="628818" y="0"/>
                </a:lnTo>
                <a:lnTo>
                  <a:pt x="628818" y="732248"/>
                </a:lnTo>
                <a:lnTo>
                  <a:pt x="0" y="732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399999">
            <a:off x="213694" y="3070433"/>
            <a:ext cx="651610" cy="758789"/>
          </a:xfrm>
          <a:custGeom>
            <a:avLst/>
            <a:gdLst/>
            <a:ahLst/>
            <a:cxnLst/>
            <a:rect r="r" b="b" t="t" l="l"/>
            <a:pathLst>
              <a:path h="758789" w="651610">
                <a:moveTo>
                  <a:pt x="0" y="0"/>
                </a:moveTo>
                <a:lnTo>
                  <a:pt x="651610" y="0"/>
                </a:lnTo>
                <a:lnTo>
                  <a:pt x="651610" y="758789"/>
                </a:lnTo>
                <a:lnTo>
                  <a:pt x="0" y="758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963658" y="5204553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279596" y="0"/>
                </a:moveTo>
                <a:lnTo>
                  <a:pt x="0" y="0"/>
                </a:lnTo>
                <a:lnTo>
                  <a:pt x="0" y="563288"/>
                </a:lnTo>
                <a:lnTo>
                  <a:pt x="279596" y="563288"/>
                </a:lnTo>
                <a:lnTo>
                  <a:pt x="27959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566383" y="1571921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279596" y="0"/>
                </a:moveTo>
                <a:lnTo>
                  <a:pt x="0" y="0"/>
                </a:lnTo>
                <a:lnTo>
                  <a:pt x="0" y="563288"/>
                </a:lnTo>
                <a:lnTo>
                  <a:pt x="279596" y="563288"/>
                </a:lnTo>
                <a:lnTo>
                  <a:pt x="27959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856943" y="2047389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0" y="0"/>
                </a:moveTo>
                <a:lnTo>
                  <a:pt x="279596" y="0"/>
                </a:lnTo>
                <a:lnTo>
                  <a:pt x="279596" y="563288"/>
                </a:lnTo>
                <a:lnTo>
                  <a:pt x="0" y="5632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33653" y="1571921"/>
            <a:ext cx="2561364" cy="2561364"/>
          </a:xfrm>
          <a:custGeom>
            <a:avLst/>
            <a:gdLst/>
            <a:ahLst/>
            <a:cxnLst/>
            <a:rect r="r" b="b" t="t" l="l"/>
            <a:pathLst>
              <a:path h="2561364" w="2561364">
                <a:moveTo>
                  <a:pt x="0" y="0"/>
                </a:moveTo>
                <a:lnTo>
                  <a:pt x="2561365" y="0"/>
                </a:lnTo>
                <a:lnTo>
                  <a:pt x="2561365" y="2561364"/>
                </a:lnTo>
                <a:lnTo>
                  <a:pt x="0" y="25613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575981" y="3955147"/>
            <a:ext cx="2420761" cy="2420761"/>
          </a:xfrm>
          <a:custGeom>
            <a:avLst/>
            <a:gdLst/>
            <a:ahLst/>
            <a:cxnLst/>
            <a:rect r="r" b="b" t="t" l="l"/>
            <a:pathLst>
              <a:path h="2420761" w="2420761">
                <a:moveTo>
                  <a:pt x="0" y="0"/>
                </a:moveTo>
                <a:lnTo>
                  <a:pt x="2420760" y="0"/>
                </a:lnTo>
                <a:lnTo>
                  <a:pt x="2420760" y="2420761"/>
                </a:lnTo>
                <a:lnTo>
                  <a:pt x="0" y="24207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295018" y="1711294"/>
            <a:ext cx="4027154" cy="141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200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system leverages simple, scalable technology to enhance healthcare delivery in underserved communities.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8894" y="748961"/>
            <a:ext cx="8239882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0"/>
              </a:lnSpc>
            </a:pPr>
            <a:r>
              <a:rPr lang="en-US" sz="6600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Social Impact (SDG's)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81441" y="4842519"/>
            <a:ext cx="4027154" cy="1766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200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By making follow-up care accessible even in low-resource settings, Impilo Alert helps bridge the healthcare gap for vulnerable populations.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7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6181" y="6583680"/>
            <a:ext cx="8290560" cy="1217031"/>
            <a:chOff x="0" y="0"/>
            <a:chExt cx="5268329" cy="7733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8329" cy="773376"/>
            </a:xfrm>
            <a:custGeom>
              <a:avLst/>
              <a:gdLst/>
              <a:ahLst/>
              <a:cxnLst/>
              <a:rect r="r" b="b" t="t" l="l"/>
              <a:pathLst>
                <a:path h="773376" w="5268329">
                  <a:moveTo>
                    <a:pt x="38287" y="0"/>
                  </a:moveTo>
                  <a:lnTo>
                    <a:pt x="5230042" y="0"/>
                  </a:lnTo>
                  <a:cubicBezTo>
                    <a:pt x="5240196" y="0"/>
                    <a:pt x="5249935" y="4034"/>
                    <a:pt x="5257115" y="11214"/>
                  </a:cubicBezTo>
                  <a:cubicBezTo>
                    <a:pt x="5264295" y="18394"/>
                    <a:pt x="5268329" y="28132"/>
                    <a:pt x="5268329" y="38287"/>
                  </a:cubicBezTo>
                  <a:lnTo>
                    <a:pt x="5268329" y="735089"/>
                  </a:lnTo>
                  <a:cubicBezTo>
                    <a:pt x="5268329" y="745243"/>
                    <a:pt x="5264295" y="754982"/>
                    <a:pt x="5257115" y="762162"/>
                  </a:cubicBezTo>
                  <a:cubicBezTo>
                    <a:pt x="5249935" y="769342"/>
                    <a:pt x="5240196" y="773376"/>
                    <a:pt x="5230042" y="773376"/>
                  </a:cubicBezTo>
                  <a:lnTo>
                    <a:pt x="38287" y="773376"/>
                  </a:lnTo>
                  <a:cubicBezTo>
                    <a:pt x="28132" y="773376"/>
                    <a:pt x="18394" y="769342"/>
                    <a:pt x="11214" y="762162"/>
                  </a:cubicBezTo>
                  <a:cubicBezTo>
                    <a:pt x="4034" y="754982"/>
                    <a:pt x="0" y="745243"/>
                    <a:pt x="0" y="735089"/>
                  </a:cubicBezTo>
                  <a:lnTo>
                    <a:pt x="0" y="38287"/>
                  </a:lnTo>
                  <a:cubicBezTo>
                    <a:pt x="0" y="28132"/>
                    <a:pt x="4034" y="18394"/>
                    <a:pt x="11214" y="11214"/>
                  </a:cubicBezTo>
                  <a:cubicBezTo>
                    <a:pt x="18394" y="4034"/>
                    <a:pt x="28132" y="0"/>
                    <a:pt x="38287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268329" cy="792426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89939" y="2620389"/>
            <a:ext cx="1658877" cy="165887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022080" y="4133285"/>
            <a:ext cx="1513718" cy="15137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399999">
            <a:off x="9464530" y="4524020"/>
            <a:ext cx="628818" cy="732248"/>
          </a:xfrm>
          <a:custGeom>
            <a:avLst/>
            <a:gdLst/>
            <a:ahLst/>
            <a:cxnLst/>
            <a:rect r="r" b="b" t="t" l="l"/>
            <a:pathLst>
              <a:path h="732248" w="628818">
                <a:moveTo>
                  <a:pt x="0" y="0"/>
                </a:moveTo>
                <a:lnTo>
                  <a:pt x="628818" y="0"/>
                </a:lnTo>
                <a:lnTo>
                  <a:pt x="628818" y="732248"/>
                </a:lnTo>
                <a:lnTo>
                  <a:pt x="0" y="732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399999">
            <a:off x="213694" y="3070433"/>
            <a:ext cx="651610" cy="758789"/>
          </a:xfrm>
          <a:custGeom>
            <a:avLst/>
            <a:gdLst/>
            <a:ahLst/>
            <a:cxnLst/>
            <a:rect r="r" b="b" t="t" l="l"/>
            <a:pathLst>
              <a:path h="758789" w="651610">
                <a:moveTo>
                  <a:pt x="0" y="0"/>
                </a:moveTo>
                <a:lnTo>
                  <a:pt x="651610" y="0"/>
                </a:lnTo>
                <a:lnTo>
                  <a:pt x="651610" y="758789"/>
                </a:lnTo>
                <a:lnTo>
                  <a:pt x="0" y="758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963658" y="5204553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279596" y="0"/>
                </a:moveTo>
                <a:lnTo>
                  <a:pt x="0" y="0"/>
                </a:lnTo>
                <a:lnTo>
                  <a:pt x="0" y="563288"/>
                </a:lnTo>
                <a:lnTo>
                  <a:pt x="279596" y="563288"/>
                </a:lnTo>
                <a:lnTo>
                  <a:pt x="27959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566383" y="1571921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279596" y="0"/>
                </a:moveTo>
                <a:lnTo>
                  <a:pt x="0" y="0"/>
                </a:lnTo>
                <a:lnTo>
                  <a:pt x="0" y="563288"/>
                </a:lnTo>
                <a:lnTo>
                  <a:pt x="279596" y="563288"/>
                </a:lnTo>
                <a:lnTo>
                  <a:pt x="27959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856943" y="2047389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0" y="0"/>
                </a:moveTo>
                <a:lnTo>
                  <a:pt x="279596" y="0"/>
                </a:lnTo>
                <a:lnTo>
                  <a:pt x="279596" y="563288"/>
                </a:lnTo>
                <a:lnTo>
                  <a:pt x="0" y="5632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68938" y="2744356"/>
            <a:ext cx="4672407" cy="383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3"/>
              </a:lnSpc>
            </a:pPr>
            <a:r>
              <a:rPr lang="en-US" sz="202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1. Technical Development – R30,000</a:t>
            </a:r>
          </a:p>
          <a:p>
            <a:pPr algn="ctr">
              <a:lnSpc>
                <a:spcPts val="2833"/>
              </a:lnSpc>
            </a:pPr>
            <a:r>
              <a:rPr lang="en-US" sz="202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• Django development, Twilio integration, frontend setup</a:t>
            </a:r>
          </a:p>
          <a:p>
            <a:pPr algn="ctr">
              <a:lnSpc>
                <a:spcPts val="2833"/>
              </a:lnSpc>
            </a:pPr>
          </a:p>
          <a:p>
            <a:pPr algn="ctr">
              <a:lnSpc>
                <a:spcPts val="2833"/>
              </a:lnSpc>
            </a:pPr>
            <a:r>
              <a:rPr lang="en-US" sz="202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2. Twilio SMS Credits – R15,000</a:t>
            </a:r>
          </a:p>
          <a:p>
            <a:pPr algn="ctr">
              <a:lnSpc>
                <a:spcPts val="2833"/>
              </a:lnSpc>
            </a:pPr>
            <a:r>
              <a:rPr lang="en-US" sz="202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• SMS reminders for pilot clinics and testing</a:t>
            </a:r>
          </a:p>
          <a:p>
            <a:pPr algn="ctr">
              <a:lnSpc>
                <a:spcPts val="2833"/>
              </a:lnSpc>
            </a:pPr>
          </a:p>
          <a:p>
            <a:pPr algn="ctr">
              <a:lnSpc>
                <a:spcPts val="2833"/>
              </a:lnSpc>
            </a:pPr>
            <a:r>
              <a:rPr lang="en-US" sz="202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3. Marketing &amp; Outreach – R20,000</a:t>
            </a:r>
          </a:p>
          <a:p>
            <a:pPr algn="ctr">
              <a:lnSpc>
                <a:spcPts val="2833"/>
              </a:lnSpc>
            </a:pPr>
            <a:r>
              <a:rPr lang="en-US" sz="202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• Flyers, transport, ads, clinic demos</a:t>
            </a:r>
          </a:p>
          <a:p>
            <a:pPr algn="r">
              <a:lnSpc>
                <a:spcPts val="2833"/>
              </a:lnSpc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6465298" y="2312593"/>
            <a:ext cx="2947516" cy="2926080"/>
          </a:xfrm>
          <a:custGeom>
            <a:avLst/>
            <a:gdLst/>
            <a:ahLst/>
            <a:cxnLst/>
            <a:rect r="r" b="b" t="t" l="l"/>
            <a:pathLst>
              <a:path h="2926080" w="2947516">
                <a:moveTo>
                  <a:pt x="0" y="0"/>
                </a:moveTo>
                <a:lnTo>
                  <a:pt x="2947517" y="0"/>
                </a:lnTo>
                <a:lnTo>
                  <a:pt x="2947517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18894" y="748961"/>
            <a:ext cx="8239882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0"/>
              </a:lnSpc>
            </a:pPr>
            <a:r>
              <a:rPr lang="en-US" sz="6600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Our Financial Ask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0" y="1732111"/>
            <a:ext cx="8776853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R100 000.00 seed funding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7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6181" y="6583680"/>
            <a:ext cx="8290560" cy="1217031"/>
            <a:chOff x="0" y="0"/>
            <a:chExt cx="5268329" cy="7733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8329" cy="773376"/>
            </a:xfrm>
            <a:custGeom>
              <a:avLst/>
              <a:gdLst/>
              <a:ahLst/>
              <a:cxnLst/>
              <a:rect r="r" b="b" t="t" l="l"/>
              <a:pathLst>
                <a:path h="773376" w="5268329">
                  <a:moveTo>
                    <a:pt x="38287" y="0"/>
                  </a:moveTo>
                  <a:lnTo>
                    <a:pt x="5230042" y="0"/>
                  </a:lnTo>
                  <a:cubicBezTo>
                    <a:pt x="5240196" y="0"/>
                    <a:pt x="5249935" y="4034"/>
                    <a:pt x="5257115" y="11214"/>
                  </a:cubicBezTo>
                  <a:cubicBezTo>
                    <a:pt x="5264295" y="18394"/>
                    <a:pt x="5268329" y="28132"/>
                    <a:pt x="5268329" y="38287"/>
                  </a:cubicBezTo>
                  <a:lnTo>
                    <a:pt x="5268329" y="735089"/>
                  </a:lnTo>
                  <a:cubicBezTo>
                    <a:pt x="5268329" y="745243"/>
                    <a:pt x="5264295" y="754982"/>
                    <a:pt x="5257115" y="762162"/>
                  </a:cubicBezTo>
                  <a:cubicBezTo>
                    <a:pt x="5249935" y="769342"/>
                    <a:pt x="5240196" y="773376"/>
                    <a:pt x="5230042" y="773376"/>
                  </a:cubicBezTo>
                  <a:lnTo>
                    <a:pt x="38287" y="773376"/>
                  </a:lnTo>
                  <a:cubicBezTo>
                    <a:pt x="28132" y="773376"/>
                    <a:pt x="18394" y="769342"/>
                    <a:pt x="11214" y="762162"/>
                  </a:cubicBezTo>
                  <a:cubicBezTo>
                    <a:pt x="4034" y="754982"/>
                    <a:pt x="0" y="745243"/>
                    <a:pt x="0" y="735089"/>
                  </a:cubicBezTo>
                  <a:lnTo>
                    <a:pt x="0" y="38287"/>
                  </a:lnTo>
                  <a:cubicBezTo>
                    <a:pt x="0" y="28132"/>
                    <a:pt x="4034" y="18394"/>
                    <a:pt x="11214" y="11214"/>
                  </a:cubicBezTo>
                  <a:cubicBezTo>
                    <a:pt x="18394" y="4034"/>
                    <a:pt x="28132" y="0"/>
                    <a:pt x="38287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268329" cy="792426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89939" y="2620389"/>
            <a:ext cx="1658877" cy="165887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022080" y="4133285"/>
            <a:ext cx="1513718" cy="15137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399999">
            <a:off x="9464530" y="4524020"/>
            <a:ext cx="628818" cy="732248"/>
          </a:xfrm>
          <a:custGeom>
            <a:avLst/>
            <a:gdLst/>
            <a:ahLst/>
            <a:cxnLst/>
            <a:rect r="r" b="b" t="t" l="l"/>
            <a:pathLst>
              <a:path h="732248" w="628818">
                <a:moveTo>
                  <a:pt x="0" y="0"/>
                </a:moveTo>
                <a:lnTo>
                  <a:pt x="628818" y="0"/>
                </a:lnTo>
                <a:lnTo>
                  <a:pt x="628818" y="732248"/>
                </a:lnTo>
                <a:lnTo>
                  <a:pt x="0" y="732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399999">
            <a:off x="213694" y="3070433"/>
            <a:ext cx="651610" cy="758789"/>
          </a:xfrm>
          <a:custGeom>
            <a:avLst/>
            <a:gdLst/>
            <a:ahLst/>
            <a:cxnLst/>
            <a:rect r="r" b="b" t="t" l="l"/>
            <a:pathLst>
              <a:path h="758789" w="651610">
                <a:moveTo>
                  <a:pt x="0" y="0"/>
                </a:moveTo>
                <a:lnTo>
                  <a:pt x="651610" y="0"/>
                </a:lnTo>
                <a:lnTo>
                  <a:pt x="651610" y="758789"/>
                </a:lnTo>
                <a:lnTo>
                  <a:pt x="0" y="758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963658" y="5204553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279596" y="0"/>
                </a:moveTo>
                <a:lnTo>
                  <a:pt x="0" y="0"/>
                </a:lnTo>
                <a:lnTo>
                  <a:pt x="0" y="563288"/>
                </a:lnTo>
                <a:lnTo>
                  <a:pt x="279596" y="563288"/>
                </a:lnTo>
                <a:lnTo>
                  <a:pt x="27959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566383" y="1571921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279596" y="0"/>
                </a:moveTo>
                <a:lnTo>
                  <a:pt x="0" y="0"/>
                </a:lnTo>
                <a:lnTo>
                  <a:pt x="0" y="563288"/>
                </a:lnTo>
                <a:lnTo>
                  <a:pt x="279596" y="563288"/>
                </a:lnTo>
                <a:lnTo>
                  <a:pt x="27959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856943" y="2047389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0" y="0"/>
                </a:moveTo>
                <a:lnTo>
                  <a:pt x="279596" y="0"/>
                </a:lnTo>
                <a:lnTo>
                  <a:pt x="279596" y="563288"/>
                </a:lnTo>
                <a:lnTo>
                  <a:pt x="0" y="5632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68938" y="1853565"/>
            <a:ext cx="2947516" cy="2926080"/>
          </a:xfrm>
          <a:custGeom>
            <a:avLst/>
            <a:gdLst/>
            <a:ahLst/>
            <a:cxnLst/>
            <a:rect r="r" b="b" t="t" l="l"/>
            <a:pathLst>
              <a:path h="2926080" w="2947516">
                <a:moveTo>
                  <a:pt x="0" y="0"/>
                </a:moveTo>
                <a:lnTo>
                  <a:pt x="2947516" y="0"/>
                </a:lnTo>
                <a:lnTo>
                  <a:pt x="2947516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18894" y="748961"/>
            <a:ext cx="8239882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0"/>
              </a:lnSpc>
            </a:pPr>
            <a:r>
              <a:rPr lang="en-US" sz="6600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Our Financial Ask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91757" y="1617585"/>
            <a:ext cx="4965186" cy="427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4. Hosting &amp; Tools – R10,000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• Cloud hosting, domain, email, repo tools</a:t>
            </a:r>
          </a:p>
          <a:p>
            <a:pPr algn="ctr">
              <a:lnSpc>
                <a:spcPts val="3079"/>
              </a:lnSpc>
            </a:pP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5. Team Support – R15,000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• Stipends for collaborators and testers</a:t>
            </a:r>
          </a:p>
          <a:p>
            <a:pPr algn="ctr">
              <a:lnSpc>
                <a:spcPts val="3079"/>
              </a:lnSpc>
            </a:pP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6. Buffer &amp; Miscellaneous – R10,000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• Legal, internet, extra SMS volume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7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6181" y="6583680"/>
            <a:ext cx="8290560" cy="1217031"/>
            <a:chOff x="0" y="0"/>
            <a:chExt cx="5268329" cy="7733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8329" cy="773376"/>
            </a:xfrm>
            <a:custGeom>
              <a:avLst/>
              <a:gdLst/>
              <a:ahLst/>
              <a:cxnLst/>
              <a:rect r="r" b="b" t="t" l="l"/>
              <a:pathLst>
                <a:path h="773376" w="5268329">
                  <a:moveTo>
                    <a:pt x="38287" y="0"/>
                  </a:moveTo>
                  <a:lnTo>
                    <a:pt x="5230042" y="0"/>
                  </a:lnTo>
                  <a:cubicBezTo>
                    <a:pt x="5240196" y="0"/>
                    <a:pt x="5249935" y="4034"/>
                    <a:pt x="5257115" y="11214"/>
                  </a:cubicBezTo>
                  <a:cubicBezTo>
                    <a:pt x="5264295" y="18394"/>
                    <a:pt x="5268329" y="28132"/>
                    <a:pt x="5268329" y="38287"/>
                  </a:cubicBezTo>
                  <a:lnTo>
                    <a:pt x="5268329" y="735089"/>
                  </a:lnTo>
                  <a:cubicBezTo>
                    <a:pt x="5268329" y="745243"/>
                    <a:pt x="5264295" y="754982"/>
                    <a:pt x="5257115" y="762162"/>
                  </a:cubicBezTo>
                  <a:cubicBezTo>
                    <a:pt x="5249935" y="769342"/>
                    <a:pt x="5240196" y="773376"/>
                    <a:pt x="5230042" y="773376"/>
                  </a:cubicBezTo>
                  <a:lnTo>
                    <a:pt x="38287" y="773376"/>
                  </a:lnTo>
                  <a:cubicBezTo>
                    <a:pt x="28132" y="773376"/>
                    <a:pt x="18394" y="769342"/>
                    <a:pt x="11214" y="762162"/>
                  </a:cubicBezTo>
                  <a:cubicBezTo>
                    <a:pt x="4034" y="754982"/>
                    <a:pt x="0" y="745243"/>
                    <a:pt x="0" y="735089"/>
                  </a:cubicBezTo>
                  <a:lnTo>
                    <a:pt x="0" y="38287"/>
                  </a:lnTo>
                  <a:cubicBezTo>
                    <a:pt x="0" y="28132"/>
                    <a:pt x="4034" y="18394"/>
                    <a:pt x="11214" y="11214"/>
                  </a:cubicBezTo>
                  <a:cubicBezTo>
                    <a:pt x="18394" y="4034"/>
                    <a:pt x="28132" y="0"/>
                    <a:pt x="38287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268329" cy="792426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89939" y="2620389"/>
            <a:ext cx="1658877" cy="165887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022080" y="4133285"/>
            <a:ext cx="1513718" cy="15137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399999">
            <a:off x="9464530" y="4524020"/>
            <a:ext cx="628818" cy="732248"/>
          </a:xfrm>
          <a:custGeom>
            <a:avLst/>
            <a:gdLst/>
            <a:ahLst/>
            <a:cxnLst/>
            <a:rect r="r" b="b" t="t" l="l"/>
            <a:pathLst>
              <a:path h="732248" w="628818">
                <a:moveTo>
                  <a:pt x="0" y="0"/>
                </a:moveTo>
                <a:lnTo>
                  <a:pt x="628818" y="0"/>
                </a:lnTo>
                <a:lnTo>
                  <a:pt x="628818" y="732248"/>
                </a:lnTo>
                <a:lnTo>
                  <a:pt x="0" y="732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399999">
            <a:off x="213694" y="3070433"/>
            <a:ext cx="651610" cy="758789"/>
          </a:xfrm>
          <a:custGeom>
            <a:avLst/>
            <a:gdLst/>
            <a:ahLst/>
            <a:cxnLst/>
            <a:rect r="r" b="b" t="t" l="l"/>
            <a:pathLst>
              <a:path h="758789" w="651610">
                <a:moveTo>
                  <a:pt x="0" y="0"/>
                </a:moveTo>
                <a:lnTo>
                  <a:pt x="651610" y="0"/>
                </a:lnTo>
                <a:lnTo>
                  <a:pt x="651610" y="758789"/>
                </a:lnTo>
                <a:lnTo>
                  <a:pt x="0" y="758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963658" y="5204553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279596" y="0"/>
                </a:moveTo>
                <a:lnTo>
                  <a:pt x="0" y="0"/>
                </a:lnTo>
                <a:lnTo>
                  <a:pt x="0" y="563288"/>
                </a:lnTo>
                <a:lnTo>
                  <a:pt x="279596" y="563288"/>
                </a:lnTo>
                <a:lnTo>
                  <a:pt x="27959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566383" y="1571921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279596" y="0"/>
                </a:moveTo>
                <a:lnTo>
                  <a:pt x="0" y="0"/>
                </a:lnTo>
                <a:lnTo>
                  <a:pt x="0" y="563288"/>
                </a:lnTo>
                <a:lnTo>
                  <a:pt x="279596" y="563288"/>
                </a:lnTo>
                <a:lnTo>
                  <a:pt x="27959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856943" y="2047389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0" y="0"/>
                </a:moveTo>
                <a:lnTo>
                  <a:pt x="279596" y="0"/>
                </a:lnTo>
                <a:lnTo>
                  <a:pt x="279596" y="563288"/>
                </a:lnTo>
                <a:lnTo>
                  <a:pt x="0" y="5632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97346" y="4342672"/>
            <a:ext cx="2185711" cy="2007945"/>
          </a:xfrm>
          <a:custGeom>
            <a:avLst/>
            <a:gdLst/>
            <a:ahLst/>
            <a:cxnLst/>
            <a:rect r="r" b="b" t="t" l="l"/>
            <a:pathLst>
              <a:path h="2007945" w="2185711">
                <a:moveTo>
                  <a:pt x="0" y="0"/>
                </a:moveTo>
                <a:lnTo>
                  <a:pt x="2185711" y="0"/>
                </a:lnTo>
                <a:lnTo>
                  <a:pt x="2185711" y="2007945"/>
                </a:lnTo>
                <a:lnTo>
                  <a:pt x="0" y="20079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6864" r="-4480" b="-6864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5245255" y="1400126"/>
            <a:ext cx="2440526" cy="244052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6666" r="0" b="-16666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918894" y="748961"/>
            <a:ext cx="8239882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0"/>
              </a:lnSpc>
            </a:pPr>
            <a:r>
              <a:rPr lang="en-US" sz="6600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Our Team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73140" y="4725433"/>
            <a:ext cx="6963399" cy="146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8"/>
              </a:lnSpc>
            </a:pPr>
            <a:r>
              <a:rPr lang="en-US" sz="27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Mosa Mokhaneli </a:t>
            </a:r>
          </a:p>
          <a:p>
            <a:pPr algn="ctr">
              <a:lnSpc>
                <a:spcPts val="3908"/>
              </a:lnSpc>
            </a:pPr>
            <a:r>
              <a:rPr lang="en-US" sz="27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Founder/Developer</a:t>
            </a:r>
          </a:p>
          <a:p>
            <a:pPr algn="ctr">
              <a:lnSpc>
                <a:spcPts val="3908"/>
              </a:lnSpc>
            </a:pPr>
            <a:r>
              <a:rPr lang="en-US" sz="27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Research Assistant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0" y="2031420"/>
            <a:ext cx="6963399" cy="146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8"/>
              </a:lnSpc>
            </a:pPr>
            <a:r>
              <a:rPr lang="en-US" sz="27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Simamkele Sefalane</a:t>
            </a:r>
          </a:p>
          <a:p>
            <a:pPr algn="ctr">
              <a:lnSpc>
                <a:spcPts val="3908"/>
              </a:lnSpc>
            </a:pPr>
            <a:r>
              <a:rPr lang="en-US" sz="27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Founder/Developer</a:t>
            </a:r>
          </a:p>
          <a:p>
            <a:pPr algn="ctr">
              <a:lnSpc>
                <a:spcPts val="3908"/>
              </a:lnSpc>
            </a:pPr>
            <a:r>
              <a:rPr lang="en-US" sz="27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UX/UI tester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7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6181" y="6583680"/>
            <a:ext cx="8290560" cy="1217031"/>
            <a:chOff x="0" y="0"/>
            <a:chExt cx="5268329" cy="7733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8329" cy="773376"/>
            </a:xfrm>
            <a:custGeom>
              <a:avLst/>
              <a:gdLst/>
              <a:ahLst/>
              <a:cxnLst/>
              <a:rect r="r" b="b" t="t" l="l"/>
              <a:pathLst>
                <a:path h="773376" w="5268329">
                  <a:moveTo>
                    <a:pt x="38287" y="0"/>
                  </a:moveTo>
                  <a:lnTo>
                    <a:pt x="5230042" y="0"/>
                  </a:lnTo>
                  <a:cubicBezTo>
                    <a:pt x="5240196" y="0"/>
                    <a:pt x="5249935" y="4034"/>
                    <a:pt x="5257115" y="11214"/>
                  </a:cubicBezTo>
                  <a:cubicBezTo>
                    <a:pt x="5264295" y="18394"/>
                    <a:pt x="5268329" y="28132"/>
                    <a:pt x="5268329" y="38287"/>
                  </a:cubicBezTo>
                  <a:lnTo>
                    <a:pt x="5268329" y="735089"/>
                  </a:lnTo>
                  <a:cubicBezTo>
                    <a:pt x="5268329" y="745243"/>
                    <a:pt x="5264295" y="754982"/>
                    <a:pt x="5257115" y="762162"/>
                  </a:cubicBezTo>
                  <a:cubicBezTo>
                    <a:pt x="5249935" y="769342"/>
                    <a:pt x="5240196" y="773376"/>
                    <a:pt x="5230042" y="773376"/>
                  </a:cubicBezTo>
                  <a:lnTo>
                    <a:pt x="38287" y="773376"/>
                  </a:lnTo>
                  <a:cubicBezTo>
                    <a:pt x="28132" y="773376"/>
                    <a:pt x="18394" y="769342"/>
                    <a:pt x="11214" y="762162"/>
                  </a:cubicBezTo>
                  <a:cubicBezTo>
                    <a:pt x="4034" y="754982"/>
                    <a:pt x="0" y="745243"/>
                    <a:pt x="0" y="735089"/>
                  </a:cubicBezTo>
                  <a:lnTo>
                    <a:pt x="0" y="38287"/>
                  </a:lnTo>
                  <a:cubicBezTo>
                    <a:pt x="0" y="28132"/>
                    <a:pt x="4034" y="18394"/>
                    <a:pt x="11214" y="11214"/>
                  </a:cubicBezTo>
                  <a:cubicBezTo>
                    <a:pt x="18394" y="4034"/>
                    <a:pt x="28132" y="0"/>
                    <a:pt x="38287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268329" cy="792426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69334" y="2558798"/>
            <a:ext cx="1658877" cy="165887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022080" y="4133285"/>
            <a:ext cx="1513718" cy="15137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399999">
            <a:off x="9464530" y="4524020"/>
            <a:ext cx="628818" cy="732248"/>
          </a:xfrm>
          <a:custGeom>
            <a:avLst/>
            <a:gdLst/>
            <a:ahLst/>
            <a:cxnLst/>
            <a:rect r="r" b="b" t="t" l="l"/>
            <a:pathLst>
              <a:path h="732248" w="628818">
                <a:moveTo>
                  <a:pt x="0" y="0"/>
                </a:moveTo>
                <a:lnTo>
                  <a:pt x="628818" y="0"/>
                </a:lnTo>
                <a:lnTo>
                  <a:pt x="628818" y="732248"/>
                </a:lnTo>
                <a:lnTo>
                  <a:pt x="0" y="732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399999">
            <a:off x="-165701" y="3278205"/>
            <a:ext cx="651610" cy="758789"/>
          </a:xfrm>
          <a:custGeom>
            <a:avLst/>
            <a:gdLst/>
            <a:ahLst/>
            <a:cxnLst/>
            <a:rect r="r" b="b" t="t" l="l"/>
            <a:pathLst>
              <a:path h="758789" w="651610">
                <a:moveTo>
                  <a:pt x="0" y="0"/>
                </a:moveTo>
                <a:lnTo>
                  <a:pt x="651611" y="0"/>
                </a:lnTo>
                <a:lnTo>
                  <a:pt x="651611" y="758790"/>
                </a:lnTo>
                <a:lnTo>
                  <a:pt x="0" y="7587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963658" y="5204553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279596" y="0"/>
                </a:moveTo>
                <a:lnTo>
                  <a:pt x="0" y="0"/>
                </a:lnTo>
                <a:lnTo>
                  <a:pt x="0" y="563288"/>
                </a:lnTo>
                <a:lnTo>
                  <a:pt x="279596" y="563288"/>
                </a:lnTo>
                <a:lnTo>
                  <a:pt x="27959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566383" y="1571921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279596" y="0"/>
                </a:moveTo>
                <a:lnTo>
                  <a:pt x="0" y="0"/>
                </a:lnTo>
                <a:lnTo>
                  <a:pt x="0" y="563288"/>
                </a:lnTo>
                <a:lnTo>
                  <a:pt x="279596" y="563288"/>
                </a:lnTo>
                <a:lnTo>
                  <a:pt x="27959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856943" y="2047389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0" y="0"/>
                </a:moveTo>
                <a:lnTo>
                  <a:pt x="279596" y="0"/>
                </a:lnTo>
                <a:lnTo>
                  <a:pt x="279596" y="563288"/>
                </a:lnTo>
                <a:lnTo>
                  <a:pt x="0" y="5632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18894" y="748961"/>
            <a:ext cx="8239882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0"/>
              </a:lnSpc>
            </a:pPr>
            <a:r>
              <a:rPr lang="en-US" sz="6600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Thank you!!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2035" y="2280602"/>
            <a:ext cx="9753600" cy="271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Simamkele Sefalane :  kamogelesefalane@gmail.com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LinkedIn: www.linkedin.com/in/simamkele-sefalane-0aa6a715b</a:t>
            </a:r>
          </a:p>
          <a:p>
            <a:pPr algn="ctr">
              <a:lnSpc>
                <a:spcPts val="3079"/>
              </a:lnSpc>
            </a:pPr>
          </a:p>
          <a:p>
            <a:pPr algn="ctr">
              <a:lnSpc>
                <a:spcPts val="3079"/>
              </a:lnSpc>
            </a:pP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Mosa Mokhaneli: mosa.mokhaneli@gmail.com 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LinkedIn: https://www.linkedin.com/in/mosa-dikeledi-mokhaneli-51b67669/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7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0617" y="2773388"/>
            <a:ext cx="8290560" cy="3810292"/>
            <a:chOff x="0" y="0"/>
            <a:chExt cx="5268329" cy="24212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8329" cy="2421293"/>
            </a:xfrm>
            <a:custGeom>
              <a:avLst/>
              <a:gdLst/>
              <a:ahLst/>
              <a:cxnLst/>
              <a:rect r="r" b="b" t="t" l="l"/>
              <a:pathLst>
                <a:path h="2421293" w="5268329">
                  <a:moveTo>
                    <a:pt x="38287" y="0"/>
                  </a:moveTo>
                  <a:lnTo>
                    <a:pt x="5230042" y="0"/>
                  </a:lnTo>
                  <a:cubicBezTo>
                    <a:pt x="5240196" y="0"/>
                    <a:pt x="5249935" y="4034"/>
                    <a:pt x="5257115" y="11214"/>
                  </a:cubicBezTo>
                  <a:cubicBezTo>
                    <a:pt x="5264295" y="18394"/>
                    <a:pt x="5268329" y="28132"/>
                    <a:pt x="5268329" y="38287"/>
                  </a:cubicBezTo>
                  <a:lnTo>
                    <a:pt x="5268329" y="2383006"/>
                  </a:lnTo>
                  <a:cubicBezTo>
                    <a:pt x="5268329" y="2393161"/>
                    <a:pt x="5264295" y="2402899"/>
                    <a:pt x="5257115" y="2410079"/>
                  </a:cubicBezTo>
                  <a:cubicBezTo>
                    <a:pt x="5249935" y="2417259"/>
                    <a:pt x="5240196" y="2421293"/>
                    <a:pt x="5230042" y="2421293"/>
                  </a:cubicBezTo>
                  <a:lnTo>
                    <a:pt x="38287" y="2421293"/>
                  </a:lnTo>
                  <a:cubicBezTo>
                    <a:pt x="28132" y="2421293"/>
                    <a:pt x="18394" y="2417259"/>
                    <a:pt x="11214" y="2410079"/>
                  </a:cubicBezTo>
                  <a:cubicBezTo>
                    <a:pt x="4034" y="2402899"/>
                    <a:pt x="0" y="2393161"/>
                    <a:pt x="0" y="2383006"/>
                  </a:cubicBezTo>
                  <a:lnTo>
                    <a:pt x="0" y="38287"/>
                  </a:lnTo>
                  <a:cubicBezTo>
                    <a:pt x="0" y="28132"/>
                    <a:pt x="4034" y="18394"/>
                    <a:pt x="11214" y="11214"/>
                  </a:cubicBezTo>
                  <a:cubicBezTo>
                    <a:pt x="18394" y="4034"/>
                    <a:pt x="28132" y="0"/>
                    <a:pt x="38287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268329" cy="2440343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96453" y="2484514"/>
            <a:ext cx="4023271" cy="4388039"/>
            <a:chOff x="0" y="0"/>
            <a:chExt cx="5364361" cy="585071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9501" r="48288" b="5845"/>
            <a:stretch>
              <a:fillRect/>
            </a:stretch>
          </p:blipFill>
          <p:spPr>
            <a:xfrm flipH="false" flipV="false">
              <a:off x="0" y="0"/>
              <a:ext cx="5364361" cy="5850718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322109" y="3170872"/>
            <a:ext cx="4368909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Doctors and clinics often miss following up with patients due to manual systems.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484711" y="6143177"/>
            <a:ext cx="3223483" cy="322348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749656" y="-1476459"/>
            <a:ext cx="2716866" cy="271686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5399999">
            <a:off x="7683315" y="-494641"/>
            <a:ext cx="849546" cy="989282"/>
          </a:xfrm>
          <a:custGeom>
            <a:avLst/>
            <a:gdLst/>
            <a:ahLst/>
            <a:cxnLst/>
            <a:rect r="r" b="b" t="t" l="l"/>
            <a:pathLst>
              <a:path h="989282" w="849546">
                <a:moveTo>
                  <a:pt x="0" y="0"/>
                </a:moveTo>
                <a:lnTo>
                  <a:pt x="849546" y="0"/>
                </a:lnTo>
                <a:lnTo>
                  <a:pt x="849546" y="989282"/>
                </a:lnTo>
                <a:lnTo>
                  <a:pt x="0" y="9892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31520" y="3208973"/>
            <a:ext cx="109656" cy="897255"/>
            <a:chOff x="0" y="0"/>
            <a:chExt cx="69682" cy="57017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682" cy="570171"/>
            </a:xfrm>
            <a:custGeom>
              <a:avLst/>
              <a:gdLst/>
              <a:ahLst/>
              <a:cxnLst/>
              <a:rect r="r" b="b" t="t" l="l"/>
              <a:pathLst>
                <a:path h="570171" w="69682">
                  <a:moveTo>
                    <a:pt x="34841" y="0"/>
                  </a:moveTo>
                  <a:lnTo>
                    <a:pt x="34841" y="0"/>
                  </a:lnTo>
                  <a:cubicBezTo>
                    <a:pt x="54083" y="0"/>
                    <a:pt x="69682" y="15599"/>
                    <a:pt x="69682" y="34841"/>
                  </a:cubicBezTo>
                  <a:lnTo>
                    <a:pt x="69682" y="535330"/>
                  </a:lnTo>
                  <a:cubicBezTo>
                    <a:pt x="69682" y="544570"/>
                    <a:pt x="66012" y="553432"/>
                    <a:pt x="59478" y="559966"/>
                  </a:cubicBezTo>
                  <a:cubicBezTo>
                    <a:pt x="52944" y="566500"/>
                    <a:pt x="44082" y="570171"/>
                    <a:pt x="34841" y="570171"/>
                  </a:cubicBezTo>
                  <a:lnTo>
                    <a:pt x="34841" y="570171"/>
                  </a:lnTo>
                  <a:cubicBezTo>
                    <a:pt x="15599" y="570171"/>
                    <a:pt x="0" y="554572"/>
                    <a:pt x="0" y="535330"/>
                  </a:cubicBezTo>
                  <a:lnTo>
                    <a:pt x="0" y="34841"/>
                  </a:lnTo>
                  <a:cubicBezTo>
                    <a:pt x="0" y="25601"/>
                    <a:pt x="3671" y="16739"/>
                    <a:pt x="10205" y="10205"/>
                  </a:cubicBezTo>
                  <a:cubicBezTo>
                    <a:pt x="16739" y="3671"/>
                    <a:pt x="25601" y="0"/>
                    <a:pt x="348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69682" cy="589221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31520" y="4377718"/>
            <a:ext cx="109656" cy="601028"/>
            <a:chOff x="0" y="0"/>
            <a:chExt cx="69682" cy="3819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9682" cy="381930"/>
            </a:xfrm>
            <a:custGeom>
              <a:avLst/>
              <a:gdLst/>
              <a:ahLst/>
              <a:cxnLst/>
              <a:rect r="r" b="b" t="t" l="l"/>
              <a:pathLst>
                <a:path h="381930" w="69682">
                  <a:moveTo>
                    <a:pt x="34841" y="0"/>
                  </a:moveTo>
                  <a:lnTo>
                    <a:pt x="34841" y="0"/>
                  </a:lnTo>
                  <a:cubicBezTo>
                    <a:pt x="54083" y="0"/>
                    <a:pt x="69682" y="15599"/>
                    <a:pt x="69682" y="34841"/>
                  </a:cubicBezTo>
                  <a:lnTo>
                    <a:pt x="69682" y="347089"/>
                  </a:lnTo>
                  <a:cubicBezTo>
                    <a:pt x="69682" y="356329"/>
                    <a:pt x="66012" y="365191"/>
                    <a:pt x="59478" y="371725"/>
                  </a:cubicBezTo>
                  <a:cubicBezTo>
                    <a:pt x="52944" y="378259"/>
                    <a:pt x="44082" y="381930"/>
                    <a:pt x="34841" y="381930"/>
                  </a:cubicBezTo>
                  <a:lnTo>
                    <a:pt x="34841" y="381930"/>
                  </a:lnTo>
                  <a:cubicBezTo>
                    <a:pt x="15599" y="381930"/>
                    <a:pt x="0" y="366331"/>
                    <a:pt x="0" y="347089"/>
                  </a:cubicBezTo>
                  <a:lnTo>
                    <a:pt x="0" y="34841"/>
                  </a:lnTo>
                  <a:cubicBezTo>
                    <a:pt x="0" y="25601"/>
                    <a:pt x="3671" y="16739"/>
                    <a:pt x="10205" y="10205"/>
                  </a:cubicBezTo>
                  <a:cubicBezTo>
                    <a:pt x="16739" y="3671"/>
                    <a:pt x="25601" y="0"/>
                    <a:pt x="348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69682" cy="40098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31520" y="5449723"/>
            <a:ext cx="109656" cy="897255"/>
            <a:chOff x="0" y="0"/>
            <a:chExt cx="69682" cy="57017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9682" cy="570171"/>
            </a:xfrm>
            <a:custGeom>
              <a:avLst/>
              <a:gdLst/>
              <a:ahLst/>
              <a:cxnLst/>
              <a:rect r="r" b="b" t="t" l="l"/>
              <a:pathLst>
                <a:path h="570171" w="69682">
                  <a:moveTo>
                    <a:pt x="34841" y="0"/>
                  </a:moveTo>
                  <a:lnTo>
                    <a:pt x="34841" y="0"/>
                  </a:lnTo>
                  <a:cubicBezTo>
                    <a:pt x="54083" y="0"/>
                    <a:pt x="69682" y="15599"/>
                    <a:pt x="69682" y="34841"/>
                  </a:cubicBezTo>
                  <a:lnTo>
                    <a:pt x="69682" y="535330"/>
                  </a:lnTo>
                  <a:cubicBezTo>
                    <a:pt x="69682" y="544570"/>
                    <a:pt x="66012" y="553432"/>
                    <a:pt x="59478" y="559966"/>
                  </a:cubicBezTo>
                  <a:cubicBezTo>
                    <a:pt x="52944" y="566500"/>
                    <a:pt x="44082" y="570171"/>
                    <a:pt x="34841" y="570171"/>
                  </a:cubicBezTo>
                  <a:lnTo>
                    <a:pt x="34841" y="570171"/>
                  </a:lnTo>
                  <a:cubicBezTo>
                    <a:pt x="15599" y="570171"/>
                    <a:pt x="0" y="554572"/>
                    <a:pt x="0" y="535330"/>
                  </a:cubicBezTo>
                  <a:lnTo>
                    <a:pt x="0" y="34841"/>
                  </a:lnTo>
                  <a:cubicBezTo>
                    <a:pt x="0" y="25601"/>
                    <a:pt x="3671" y="16739"/>
                    <a:pt x="10205" y="10205"/>
                  </a:cubicBezTo>
                  <a:cubicBezTo>
                    <a:pt x="16739" y="3671"/>
                    <a:pt x="25601" y="0"/>
                    <a:pt x="348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69682" cy="589221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6749656" y="1423960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0" y="0"/>
                </a:moveTo>
                <a:lnTo>
                  <a:pt x="279595" y="0"/>
                </a:lnTo>
                <a:lnTo>
                  <a:pt x="279595" y="563288"/>
                </a:lnTo>
                <a:lnTo>
                  <a:pt x="0" y="563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31520" y="819514"/>
            <a:ext cx="5068341" cy="146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Problem Statement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2109" y="4191505"/>
            <a:ext cx="3827844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Missed follow-ups can lead to worsening health outcomes and reduced patient trust.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22109" y="5411623"/>
            <a:ext cx="3827844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There’s no affordable, easy-to-use system for small clinics to manage reminders efficiently.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7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55264" y="2227390"/>
            <a:ext cx="5909874" cy="1121948"/>
            <a:chOff x="0" y="0"/>
            <a:chExt cx="4061272" cy="7710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1271" cy="771004"/>
            </a:xfrm>
            <a:custGeom>
              <a:avLst/>
              <a:gdLst/>
              <a:ahLst/>
              <a:cxnLst/>
              <a:rect r="r" b="b" t="t" l="l"/>
              <a:pathLst>
                <a:path h="771004" w="4061271">
                  <a:moveTo>
                    <a:pt x="28820" y="0"/>
                  </a:moveTo>
                  <a:lnTo>
                    <a:pt x="4032452" y="0"/>
                  </a:lnTo>
                  <a:cubicBezTo>
                    <a:pt x="4048368" y="0"/>
                    <a:pt x="4061271" y="12903"/>
                    <a:pt x="4061271" y="28820"/>
                  </a:cubicBezTo>
                  <a:lnTo>
                    <a:pt x="4061271" y="742184"/>
                  </a:lnTo>
                  <a:cubicBezTo>
                    <a:pt x="4061271" y="758101"/>
                    <a:pt x="4048368" y="771004"/>
                    <a:pt x="4032452" y="771004"/>
                  </a:cubicBezTo>
                  <a:lnTo>
                    <a:pt x="28820" y="771004"/>
                  </a:lnTo>
                  <a:cubicBezTo>
                    <a:pt x="12903" y="771004"/>
                    <a:pt x="0" y="758101"/>
                    <a:pt x="0" y="742184"/>
                  </a:cubicBezTo>
                  <a:lnTo>
                    <a:pt x="0" y="28820"/>
                  </a:lnTo>
                  <a:cubicBezTo>
                    <a:pt x="0" y="12903"/>
                    <a:pt x="12903" y="0"/>
                    <a:pt x="28820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061272" cy="790054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88463" y="2009306"/>
            <a:ext cx="1585324" cy="1558117"/>
            <a:chOff x="0" y="0"/>
            <a:chExt cx="2113765" cy="2077489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36116" t="26234" r="16433" b="3811"/>
            <a:stretch>
              <a:fillRect/>
            </a:stretch>
          </p:blipFill>
          <p:spPr>
            <a:xfrm flipH="false" flipV="false">
              <a:off x="0" y="0"/>
              <a:ext cx="2113765" cy="2077489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-2492245" y="3360197"/>
            <a:ext cx="3223483" cy="322348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455264" y="5243648"/>
            <a:ext cx="5909874" cy="1121948"/>
            <a:chOff x="0" y="0"/>
            <a:chExt cx="4061272" cy="7710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1271" cy="771004"/>
            </a:xfrm>
            <a:custGeom>
              <a:avLst/>
              <a:gdLst/>
              <a:ahLst/>
              <a:cxnLst/>
              <a:rect r="r" b="b" t="t" l="l"/>
              <a:pathLst>
                <a:path h="771004" w="4061271">
                  <a:moveTo>
                    <a:pt x="28820" y="0"/>
                  </a:moveTo>
                  <a:lnTo>
                    <a:pt x="4032452" y="0"/>
                  </a:lnTo>
                  <a:cubicBezTo>
                    <a:pt x="4048368" y="0"/>
                    <a:pt x="4061271" y="12903"/>
                    <a:pt x="4061271" y="28820"/>
                  </a:cubicBezTo>
                  <a:lnTo>
                    <a:pt x="4061271" y="742184"/>
                  </a:lnTo>
                  <a:cubicBezTo>
                    <a:pt x="4061271" y="758101"/>
                    <a:pt x="4048368" y="771004"/>
                    <a:pt x="4032452" y="771004"/>
                  </a:cubicBezTo>
                  <a:lnTo>
                    <a:pt x="28820" y="771004"/>
                  </a:lnTo>
                  <a:cubicBezTo>
                    <a:pt x="12903" y="771004"/>
                    <a:pt x="0" y="758101"/>
                    <a:pt x="0" y="742184"/>
                  </a:cubicBezTo>
                  <a:lnTo>
                    <a:pt x="0" y="28820"/>
                  </a:lnTo>
                  <a:cubicBezTo>
                    <a:pt x="0" y="12903"/>
                    <a:pt x="12903" y="0"/>
                    <a:pt x="28820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4061272" cy="790054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88463" y="5025563"/>
            <a:ext cx="1585324" cy="1558117"/>
            <a:chOff x="0" y="0"/>
            <a:chExt cx="2113765" cy="2077489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3"/>
            <a:srcRect l="11478" t="0" r="20732" b="0"/>
            <a:stretch>
              <a:fillRect/>
            </a:stretch>
          </p:blipFill>
          <p:spPr>
            <a:xfrm flipH="false" flipV="false">
              <a:off x="0" y="0"/>
              <a:ext cx="2113765" cy="2077489"/>
            </a:xfrm>
            <a:prstGeom prst="rect">
              <a:avLst/>
            </a:prstGeom>
          </p:spPr>
        </p:pic>
      </p:grpSp>
      <p:grpSp>
        <p:nvGrpSpPr>
          <p:cNvPr name="Group 15" id="15"/>
          <p:cNvGrpSpPr/>
          <p:nvPr/>
        </p:nvGrpSpPr>
        <p:grpSpPr>
          <a:xfrm rot="0">
            <a:off x="1388463" y="3688440"/>
            <a:ext cx="5909874" cy="1213298"/>
            <a:chOff x="0" y="0"/>
            <a:chExt cx="3755495" cy="7710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755495" cy="771004"/>
            </a:xfrm>
            <a:custGeom>
              <a:avLst/>
              <a:gdLst/>
              <a:ahLst/>
              <a:cxnLst/>
              <a:rect r="r" b="b" t="t" l="l"/>
              <a:pathLst>
                <a:path h="771004" w="3755495">
                  <a:moveTo>
                    <a:pt x="28820" y="0"/>
                  </a:moveTo>
                  <a:lnTo>
                    <a:pt x="3726675" y="0"/>
                  </a:lnTo>
                  <a:cubicBezTo>
                    <a:pt x="3742592" y="0"/>
                    <a:pt x="3755495" y="12903"/>
                    <a:pt x="3755495" y="28820"/>
                  </a:cubicBezTo>
                  <a:lnTo>
                    <a:pt x="3755495" y="742184"/>
                  </a:lnTo>
                  <a:cubicBezTo>
                    <a:pt x="3755495" y="758101"/>
                    <a:pt x="3742592" y="771004"/>
                    <a:pt x="3726675" y="771004"/>
                  </a:cubicBezTo>
                  <a:lnTo>
                    <a:pt x="28820" y="771004"/>
                  </a:lnTo>
                  <a:cubicBezTo>
                    <a:pt x="12903" y="771004"/>
                    <a:pt x="0" y="758101"/>
                    <a:pt x="0" y="742184"/>
                  </a:cubicBezTo>
                  <a:lnTo>
                    <a:pt x="0" y="28820"/>
                  </a:lnTo>
                  <a:cubicBezTo>
                    <a:pt x="0" y="12903"/>
                    <a:pt x="12903" y="0"/>
                    <a:pt x="28820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3755495" cy="790054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779813" y="3516031"/>
            <a:ext cx="1585324" cy="1558117"/>
            <a:chOff x="0" y="0"/>
            <a:chExt cx="2113765" cy="2077489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4"/>
            <a:srcRect l="30190" t="6510" r="24417" b="26527"/>
            <a:stretch>
              <a:fillRect/>
            </a:stretch>
          </p:blipFill>
          <p:spPr>
            <a:xfrm flipH="false" flipV="false">
              <a:off x="0" y="0"/>
              <a:ext cx="2113765" cy="2077489"/>
            </a:xfrm>
            <a:prstGeom prst="rect">
              <a:avLst/>
            </a:prstGeom>
          </p:spPr>
        </p:pic>
      </p:grpSp>
      <p:grpSp>
        <p:nvGrpSpPr>
          <p:cNvPr name="Group 20" id="20"/>
          <p:cNvGrpSpPr/>
          <p:nvPr/>
        </p:nvGrpSpPr>
        <p:grpSpPr>
          <a:xfrm rot="0">
            <a:off x="9022362" y="716939"/>
            <a:ext cx="3223483" cy="322348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8742766" y="5411233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0" y="0"/>
                </a:moveTo>
                <a:lnTo>
                  <a:pt x="279596" y="0"/>
                </a:lnTo>
                <a:lnTo>
                  <a:pt x="279596" y="563288"/>
                </a:lnTo>
                <a:lnTo>
                  <a:pt x="0" y="563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388463" y="802664"/>
            <a:ext cx="6976674" cy="76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Solution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488137" y="2407920"/>
            <a:ext cx="4816175" cy="124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lightweight, affordable app that automates follow-up appointment reminders.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4343400" y="5317894"/>
            <a:ext cx="3654703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Integrated with Lovable and built using Python for reliability and ease of use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48124" y="4122687"/>
            <a:ext cx="4390551" cy="124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Sends SMS notifications to both patients and doctors on the scheduled date.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name="Freeform 28" id="28"/>
          <p:cNvSpPr/>
          <p:nvPr/>
        </p:nvSpPr>
        <p:spPr>
          <a:xfrm flipH="true" flipV="false" rot="0">
            <a:off x="591722" y="2516541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279596" y="0"/>
                </a:moveTo>
                <a:lnTo>
                  <a:pt x="0" y="0"/>
                </a:lnTo>
                <a:lnTo>
                  <a:pt x="0" y="563288"/>
                </a:lnTo>
                <a:lnTo>
                  <a:pt x="279596" y="563288"/>
                </a:lnTo>
                <a:lnTo>
                  <a:pt x="27959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7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156378" y="3540141"/>
            <a:ext cx="3488333" cy="11745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71318" y="6888480"/>
            <a:ext cx="8290560" cy="1217031"/>
            <a:chOff x="0" y="0"/>
            <a:chExt cx="5268329" cy="7733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68329" cy="773376"/>
            </a:xfrm>
            <a:custGeom>
              <a:avLst/>
              <a:gdLst/>
              <a:ahLst/>
              <a:cxnLst/>
              <a:rect r="r" b="b" t="t" l="l"/>
              <a:pathLst>
                <a:path h="773376" w="5268329">
                  <a:moveTo>
                    <a:pt x="56029" y="0"/>
                  </a:moveTo>
                  <a:lnTo>
                    <a:pt x="5212299" y="0"/>
                  </a:lnTo>
                  <a:cubicBezTo>
                    <a:pt x="5243244" y="0"/>
                    <a:pt x="5268329" y="25085"/>
                    <a:pt x="5268329" y="56029"/>
                  </a:cubicBezTo>
                  <a:lnTo>
                    <a:pt x="5268329" y="717346"/>
                  </a:lnTo>
                  <a:cubicBezTo>
                    <a:pt x="5268329" y="748291"/>
                    <a:pt x="5243244" y="773376"/>
                    <a:pt x="5212299" y="773376"/>
                  </a:cubicBezTo>
                  <a:lnTo>
                    <a:pt x="56029" y="773376"/>
                  </a:lnTo>
                  <a:cubicBezTo>
                    <a:pt x="25085" y="773376"/>
                    <a:pt x="0" y="748291"/>
                    <a:pt x="0" y="717346"/>
                  </a:cubicBezTo>
                  <a:lnTo>
                    <a:pt x="0" y="56029"/>
                  </a:lnTo>
                  <a:cubicBezTo>
                    <a:pt x="0" y="25085"/>
                    <a:pt x="25085" y="0"/>
                    <a:pt x="5602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268329" cy="792426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399999">
            <a:off x="524127" y="462046"/>
            <a:ext cx="462821" cy="538948"/>
          </a:xfrm>
          <a:custGeom>
            <a:avLst/>
            <a:gdLst/>
            <a:ahLst/>
            <a:cxnLst/>
            <a:rect r="r" b="b" t="t" l="l"/>
            <a:pathLst>
              <a:path h="538948" w="462821">
                <a:moveTo>
                  <a:pt x="0" y="0"/>
                </a:moveTo>
                <a:lnTo>
                  <a:pt x="462822" y="0"/>
                </a:lnTo>
                <a:lnTo>
                  <a:pt x="462822" y="538948"/>
                </a:lnTo>
                <a:lnTo>
                  <a:pt x="0" y="538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29385" y="681286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0" y="0"/>
                </a:moveTo>
                <a:lnTo>
                  <a:pt x="279596" y="0"/>
                </a:lnTo>
                <a:lnTo>
                  <a:pt x="279596" y="563289"/>
                </a:lnTo>
                <a:lnTo>
                  <a:pt x="0" y="563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731520" y="5409775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279596" y="0"/>
                </a:moveTo>
                <a:lnTo>
                  <a:pt x="0" y="0"/>
                </a:lnTo>
                <a:lnTo>
                  <a:pt x="0" y="563289"/>
                </a:lnTo>
                <a:lnTo>
                  <a:pt x="279596" y="563289"/>
                </a:lnTo>
                <a:lnTo>
                  <a:pt x="2795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53384" y="1464392"/>
            <a:ext cx="4151498" cy="415149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681838" y="393700"/>
            <a:ext cx="6390720" cy="76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Product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590266" y="4712045"/>
            <a:ext cx="2108889" cy="210888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Admin Panel: Easy management via Django Admin.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644711" y="2603155"/>
            <a:ext cx="2108889" cy="210888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Sends Automated SMS Reminders: Triggers on appointment dates.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 flipV="true">
            <a:off x="4098114" y="2475610"/>
            <a:ext cx="2162997" cy="106453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4098114" y="3521727"/>
            <a:ext cx="778686" cy="13371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3822754" y="4779591"/>
            <a:ext cx="2108889" cy="210888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Scalable: Future expansion to WhatsApp, email, or app notifications.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>
            <a:off x="4098114" y="3540141"/>
            <a:ext cx="2924382" cy="137496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6261112" y="962931"/>
            <a:ext cx="2108889" cy="2108889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Stores Patient Info: Contact details and appointment dates.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7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60181" y="2674962"/>
            <a:ext cx="6800800" cy="3908718"/>
            <a:chOff x="0" y="0"/>
            <a:chExt cx="4673517" cy="26860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73517" cy="2686075"/>
            </a:xfrm>
            <a:custGeom>
              <a:avLst/>
              <a:gdLst/>
              <a:ahLst/>
              <a:cxnLst/>
              <a:rect r="r" b="b" t="t" l="l"/>
              <a:pathLst>
                <a:path h="2686075" w="4673517">
                  <a:moveTo>
                    <a:pt x="56919" y="0"/>
                  </a:moveTo>
                  <a:lnTo>
                    <a:pt x="4616598" y="0"/>
                  </a:lnTo>
                  <a:cubicBezTo>
                    <a:pt x="4631694" y="0"/>
                    <a:pt x="4646171" y="5997"/>
                    <a:pt x="4656846" y="16671"/>
                  </a:cubicBezTo>
                  <a:cubicBezTo>
                    <a:pt x="4667520" y="27346"/>
                    <a:pt x="4673517" y="41823"/>
                    <a:pt x="4673517" y="56919"/>
                  </a:cubicBezTo>
                  <a:lnTo>
                    <a:pt x="4673517" y="2629156"/>
                  </a:lnTo>
                  <a:cubicBezTo>
                    <a:pt x="4673517" y="2660592"/>
                    <a:pt x="4648033" y="2686075"/>
                    <a:pt x="4616598" y="2686075"/>
                  </a:cubicBezTo>
                  <a:lnTo>
                    <a:pt x="56919" y="2686075"/>
                  </a:lnTo>
                  <a:cubicBezTo>
                    <a:pt x="41823" y="2686075"/>
                    <a:pt x="27346" y="2680078"/>
                    <a:pt x="16671" y="2669404"/>
                  </a:cubicBezTo>
                  <a:cubicBezTo>
                    <a:pt x="5997" y="2658730"/>
                    <a:pt x="0" y="2644252"/>
                    <a:pt x="0" y="2629156"/>
                  </a:cubicBezTo>
                  <a:lnTo>
                    <a:pt x="0" y="56919"/>
                  </a:lnTo>
                  <a:cubicBezTo>
                    <a:pt x="0" y="41823"/>
                    <a:pt x="5997" y="27346"/>
                    <a:pt x="16671" y="16671"/>
                  </a:cubicBezTo>
                  <a:cubicBezTo>
                    <a:pt x="27346" y="5997"/>
                    <a:pt x="41823" y="0"/>
                    <a:pt x="56919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673517" cy="2705125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31520" y="1971714"/>
            <a:ext cx="3153881" cy="3722377"/>
            <a:chOff x="0" y="0"/>
            <a:chExt cx="4205174" cy="4963169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20610" t="0" r="31730" b="0"/>
            <a:stretch>
              <a:fillRect/>
            </a:stretch>
          </p:blipFill>
          <p:spPr>
            <a:xfrm flipH="false" flipV="false">
              <a:off x="0" y="0"/>
              <a:ext cx="4205174" cy="4963169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532490" y="1195744"/>
            <a:ext cx="1551940" cy="155194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547479" y="3332427"/>
            <a:ext cx="657880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01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5399999">
            <a:off x="2037944" y="1656702"/>
            <a:ext cx="541033" cy="630024"/>
          </a:xfrm>
          <a:custGeom>
            <a:avLst/>
            <a:gdLst/>
            <a:ahLst/>
            <a:cxnLst/>
            <a:rect r="r" b="b" t="t" l="l"/>
            <a:pathLst>
              <a:path h="630024" w="541033">
                <a:moveTo>
                  <a:pt x="0" y="0"/>
                </a:moveTo>
                <a:lnTo>
                  <a:pt x="541033" y="0"/>
                </a:lnTo>
                <a:lnTo>
                  <a:pt x="541033" y="630024"/>
                </a:lnTo>
                <a:lnTo>
                  <a:pt x="0" y="630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579761" y="1195744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0" y="0"/>
                </a:moveTo>
                <a:lnTo>
                  <a:pt x="279595" y="0"/>
                </a:lnTo>
                <a:lnTo>
                  <a:pt x="279595" y="563288"/>
                </a:lnTo>
                <a:lnTo>
                  <a:pt x="0" y="563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530740" y="802664"/>
            <a:ext cx="3206414" cy="76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Statistics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60600" y="3237177"/>
            <a:ext cx="3109190" cy="124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 out of 5 patients forget appointments when not </a:t>
            </a:r>
            <a:r>
              <a:rPr lang="en-U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reminded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360600" y="4414467"/>
            <a:ext cx="3846184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95% of SMS messages are read within 3 minutes.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530740" y="4544007"/>
            <a:ext cx="657880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60600" y="5381671"/>
            <a:ext cx="3498757" cy="124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43 million people in Africa live in areas with limited digital health infrastructure.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4547860" y="5476921"/>
            <a:ext cx="657880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03</a:t>
            </a:r>
          </a:p>
        </p:txBody>
      </p:sp>
      <p:sp>
        <p:nvSpPr>
          <p:cNvPr name="Freeform 19" id="19"/>
          <p:cNvSpPr/>
          <p:nvPr/>
        </p:nvSpPr>
        <p:spPr>
          <a:xfrm flipH="true" flipV="false" rot="0">
            <a:off x="1853650" y="6185615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279596" y="0"/>
                </a:moveTo>
                <a:lnTo>
                  <a:pt x="0" y="0"/>
                </a:lnTo>
                <a:lnTo>
                  <a:pt x="0" y="563288"/>
                </a:lnTo>
                <a:lnTo>
                  <a:pt x="279596" y="563288"/>
                </a:lnTo>
                <a:lnTo>
                  <a:pt x="27959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7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6440" y="3343275"/>
            <a:ext cx="11006481" cy="8257870"/>
            <a:chOff x="0" y="0"/>
            <a:chExt cx="108333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83338" cy="812800"/>
            </a:xfrm>
            <a:custGeom>
              <a:avLst/>
              <a:gdLst/>
              <a:ahLst/>
              <a:cxnLst/>
              <a:rect r="r" b="b" t="t" l="l"/>
              <a:pathLst>
                <a:path h="812800" w="1083338">
                  <a:moveTo>
                    <a:pt x="541669" y="0"/>
                  </a:moveTo>
                  <a:cubicBezTo>
                    <a:pt x="242514" y="0"/>
                    <a:pt x="0" y="181951"/>
                    <a:pt x="0" y="406400"/>
                  </a:cubicBezTo>
                  <a:cubicBezTo>
                    <a:pt x="0" y="630849"/>
                    <a:pt x="242514" y="812800"/>
                    <a:pt x="541669" y="812800"/>
                  </a:cubicBezTo>
                  <a:cubicBezTo>
                    <a:pt x="840825" y="812800"/>
                    <a:pt x="1083338" y="630849"/>
                    <a:pt x="1083338" y="406400"/>
                  </a:cubicBezTo>
                  <a:cubicBezTo>
                    <a:pt x="1083338" y="181951"/>
                    <a:pt x="840825" y="0"/>
                    <a:pt x="541669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563" y="57150"/>
              <a:ext cx="880212" cy="6794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68016" y="6038286"/>
            <a:ext cx="7617568" cy="5715259"/>
            <a:chOff x="0" y="0"/>
            <a:chExt cx="1083338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3338" cy="812800"/>
            </a:xfrm>
            <a:custGeom>
              <a:avLst/>
              <a:gdLst/>
              <a:ahLst/>
              <a:cxnLst/>
              <a:rect r="r" b="b" t="t" l="l"/>
              <a:pathLst>
                <a:path h="812800" w="1083338">
                  <a:moveTo>
                    <a:pt x="541669" y="0"/>
                  </a:moveTo>
                  <a:cubicBezTo>
                    <a:pt x="242514" y="0"/>
                    <a:pt x="0" y="181951"/>
                    <a:pt x="0" y="406400"/>
                  </a:cubicBezTo>
                  <a:cubicBezTo>
                    <a:pt x="0" y="630849"/>
                    <a:pt x="242514" y="812800"/>
                    <a:pt x="541669" y="812800"/>
                  </a:cubicBezTo>
                  <a:cubicBezTo>
                    <a:pt x="840825" y="812800"/>
                    <a:pt x="1083338" y="630849"/>
                    <a:pt x="1083338" y="406400"/>
                  </a:cubicBezTo>
                  <a:cubicBezTo>
                    <a:pt x="1083338" y="181951"/>
                    <a:pt x="840825" y="0"/>
                    <a:pt x="541669" y="0"/>
                  </a:cubicBezTo>
                  <a:close/>
                </a:path>
              </a:pathLst>
            </a:custGeom>
            <a:solidFill>
              <a:srgbClr val="30788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563" y="57150"/>
              <a:ext cx="880212" cy="6794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68016" y="2285767"/>
            <a:ext cx="6620987" cy="392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Private doctors – 20%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Local clinics – 20%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NGOs and health campaigns – 20%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Mobile health services – 20%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Pharmacies with consulting services – 20%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301613" y="1347237"/>
            <a:ext cx="3118884" cy="2926080"/>
          </a:xfrm>
          <a:custGeom>
            <a:avLst/>
            <a:gdLst/>
            <a:ahLst/>
            <a:cxnLst/>
            <a:rect r="r" b="b" t="t" l="l"/>
            <a:pathLst>
              <a:path h="2926080" w="3118884">
                <a:moveTo>
                  <a:pt x="0" y="0"/>
                </a:moveTo>
                <a:lnTo>
                  <a:pt x="3118884" y="0"/>
                </a:lnTo>
                <a:lnTo>
                  <a:pt x="3118884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13384" y="1009417"/>
            <a:ext cx="7326832" cy="76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Target Market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7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1520" y="2996993"/>
            <a:ext cx="5433736" cy="3586687"/>
            <a:chOff x="0" y="0"/>
            <a:chExt cx="3452929" cy="2279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52928" cy="2279200"/>
            </a:xfrm>
            <a:custGeom>
              <a:avLst/>
              <a:gdLst/>
              <a:ahLst/>
              <a:cxnLst/>
              <a:rect r="r" b="b" t="t" l="l"/>
              <a:pathLst>
                <a:path h="2279200" w="3452928">
                  <a:moveTo>
                    <a:pt x="85487" y="0"/>
                  </a:moveTo>
                  <a:lnTo>
                    <a:pt x="3367441" y="0"/>
                  </a:lnTo>
                  <a:cubicBezTo>
                    <a:pt x="3390114" y="0"/>
                    <a:pt x="3411858" y="9007"/>
                    <a:pt x="3427890" y="25039"/>
                  </a:cubicBezTo>
                  <a:cubicBezTo>
                    <a:pt x="3443922" y="41071"/>
                    <a:pt x="3452928" y="62815"/>
                    <a:pt x="3452928" y="85487"/>
                  </a:cubicBezTo>
                  <a:lnTo>
                    <a:pt x="3452928" y="2193713"/>
                  </a:lnTo>
                  <a:cubicBezTo>
                    <a:pt x="3452928" y="2216385"/>
                    <a:pt x="3443922" y="2238129"/>
                    <a:pt x="3427890" y="2254161"/>
                  </a:cubicBezTo>
                  <a:cubicBezTo>
                    <a:pt x="3411858" y="2270193"/>
                    <a:pt x="3390114" y="2279200"/>
                    <a:pt x="3367441" y="2279200"/>
                  </a:cubicBezTo>
                  <a:lnTo>
                    <a:pt x="85487" y="2279200"/>
                  </a:lnTo>
                  <a:cubicBezTo>
                    <a:pt x="62815" y="2279200"/>
                    <a:pt x="41071" y="2270193"/>
                    <a:pt x="25039" y="2254161"/>
                  </a:cubicBezTo>
                  <a:cubicBezTo>
                    <a:pt x="9007" y="2238129"/>
                    <a:pt x="0" y="2216385"/>
                    <a:pt x="0" y="2193713"/>
                  </a:cubicBezTo>
                  <a:lnTo>
                    <a:pt x="0" y="85487"/>
                  </a:lnTo>
                  <a:cubicBezTo>
                    <a:pt x="0" y="62815"/>
                    <a:pt x="9007" y="41071"/>
                    <a:pt x="25039" y="25039"/>
                  </a:cubicBezTo>
                  <a:cubicBezTo>
                    <a:pt x="41071" y="9007"/>
                    <a:pt x="62815" y="0"/>
                    <a:pt x="85487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452929" cy="22982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586845" y="731520"/>
            <a:ext cx="3435235" cy="3183424"/>
            <a:chOff x="0" y="0"/>
            <a:chExt cx="4580313" cy="424456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4052" t="0" r="14052" b="0"/>
            <a:stretch>
              <a:fillRect/>
            </a:stretch>
          </p:blipFill>
          <p:spPr>
            <a:xfrm flipH="false" flipV="false">
              <a:off x="0" y="0"/>
              <a:ext cx="4580313" cy="4244565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-5399999">
            <a:off x="7821037" y="5430830"/>
            <a:ext cx="639117" cy="744241"/>
          </a:xfrm>
          <a:custGeom>
            <a:avLst/>
            <a:gdLst/>
            <a:ahLst/>
            <a:cxnLst/>
            <a:rect r="r" b="b" t="t" l="l"/>
            <a:pathLst>
              <a:path h="744241" w="639117">
                <a:moveTo>
                  <a:pt x="0" y="0"/>
                </a:moveTo>
                <a:lnTo>
                  <a:pt x="639118" y="0"/>
                </a:lnTo>
                <a:lnTo>
                  <a:pt x="639118" y="744241"/>
                </a:lnTo>
                <a:lnTo>
                  <a:pt x="0" y="7442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16609" y="3657600"/>
            <a:ext cx="514688" cy="51468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16609" y="5483392"/>
            <a:ext cx="514688" cy="51468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31520" y="6926580"/>
            <a:ext cx="8290560" cy="874131"/>
            <a:chOff x="0" y="0"/>
            <a:chExt cx="5268329" cy="55547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268329" cy="555476"/>
            </a:xfrm>
            <a:custGeom>
              <a:avLst/>
              <a:gdLst/>
              <a:ahLst/>
              <a:cxnLst/>
              <a:rect r="r" b="b" t="t" l="l"/>
              <a:pathLst>
                <a:path h="555476" w="5268329">
                  <a:moveTo>
                    <a:pt x="56029" y="0"/>
                  </a:moveTo>
                  <a:lnTo>
                    <a:pt x="5212299" y="0"/>
                  </a:lnTo>
                  <a:cubicBezTo>
                    <a:pt x="5243244" y="0"/>
                    <a:pt x="5268329" y="25085"/>
                    <a:pt x="5268329" y="56029"/>
                  </a:cubicBezTo>
                  <a:lnTo>
                    <a:pt x="5268329" y="499447"/>
                  </a:lnTo>
                  <a:cubicBezTo>
                    <a:pt x="5268329" y="530391"/>
                    <a:pt x="5243244" y="555476"/>
                    <a:pt x="5212299" y="555476"/>
                  </a:cubicBezTo>
                  <a:lnTo>
                    <a:pt x="56029" y="555476"/>
                  </a:lnTo>
                  <a:cubicBezTo>
                    <a:pt x="25085" y="555476"/>
                    <a:pt x="0" y="530391"/>
                    <a:pt x="0" y="499447"/>
                  </a:cubicBezTo>
                  <a:lnTo>
                    <a:pt x="0" y="56029"/>
                  </a:lnTo>
                  <a:cubicBezTo>
                    <a:pt x="0" y="25085"/>
                    <a:pt x="25085" y="0"/>
                    <a:pt x="5602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5268329" cy="574526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true" flipV="false" rot="0">
            <a:off x="591722" y="5201748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279596" y="0"/>
                </a:moveTo>
                <a:lnTo>
                  <a:pt x="0" y="0"/>
                </a:lnTo>
                <a:lnTo>
                  <a:pt x="0" y="563288"/>
                </a:lnTo>
                <a:lnTo>
                  <a:pt x="279596" y="563288"/>
                </a:lnTo>
                <a:lnTo>
                  <a:pt x="27959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16609" y="1194515"/>
            <a:ext cx="3961510" cy="76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Market Size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25000" y="3619500"/>
            <a:ext cx="3053119" cy="124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Over 50,000 clinics and private practices across South Africa.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171487" y="5163648"/>
            <a:ext cx="3415359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Market potential for reminder services: over R30M/year.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7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31637" y="-869714"/>
            <a:ext cx="3662094" cy="366209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399999">
            <a:off x="7984622" y="521087"/>
            <a:ext cx="756123" cy="880492"/>
          </a:xfrm>
          <a:custGeom>
            <a:avLst/>
            <a:gdLst/>
            <a:ahLst/>
            <a:cxnLst/>
            <a:rect r="r" b="b" t="t" l="l"/>
            <a:pathLst>
              <a:path h="880492" w="756123">
                <a:moveTo>
                  <a:pt x="0" y="0"/>
                </a:moveTo>
                <a:lnTo>
                  <a:pt x="756123" y="0"/>
                </a:lnTo>
                <a:lnTo>
                  <a:pt x="756123" y="880492"/>
                </a:lnTo>
                <a:lnTo>
                  <a:pt x="0" y="88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31520" y="4367796"/>
            <a:ext cx="8290560" cy="2947404"/>
            <a:chOff x="0" y="0"/>
            <a:chExt cx="5268329" cy="18729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68329" cy="1872961"/>
            </a:xfrm>
            <a:custGeom>
              <a:avLst/>
              <a:gdLst/>
              <a:ahLst/>
              <a:cxnLst/>
              <a:rect r="r" b="b" t="t" l="l"/>
              <a:pathLst>
                <a:path h="1872961" w="5268329">
                  <a:moveTo>
                    <a:pt x="37353" y="0"/>
                  </a:moveTo>
                  <a:lnTo>
                    <a:pt x="5230976" y="0"/>
                  </a:lnTo>
                  <a:cubicBezTo>
                    <a:pt x="5240882" y="0"/>
                    <a:pt x="5250383" y="3935"/>
                    <a:pt x="5257388" y="10940"/>
                  </a:cubicBezTo>
                  <a:cubicBezTo>
                    <a:pt x="5264393" y="17945"/>
                    <a:pt x="5268329" y="27446"/>
                    <a:pt x="5268329" y="37353"/>
                  </a:cubicBezTo>
                  <a:lnTo>
                    <a:pt x="5268329" y="1835608"/>
                  </a:lnTo>
                  <a:cubicBezTo>
                    <a:pt x="5268329" y="1845514"/>
                    <a:pt x="5264393" y="1855015"/>
                    <a:pt x="5257388" y="1862020"/>
                  </a:cubicBezTo>
                  <a:cubicBezTo>
                    <a:pt x="5250383" y="1869025"/>
                    <a:pt x="5240882" y="1872961"/>
                    <a:pt x="5230976" y="1872961"/>
                  </a:cubicBezTo>
                  <a:lnTo>
                    <a:pt x="37353" y="1872961"/>
                  </a:lnTo>
                  <a:cubicBezTo>
                    <a:pt x="16723" y="1872961"/>
                    <a:pt x="0" y="1856237"/>
                    <a:pt x="0" y="1835608"/>
                  </a:cubicBezTo>
                  <a:lnTo>
                    <a:pt x="0" y="37353"/>
                  </a:lnTo>
                  <a:cubicBezTo>
                    <a:pt x="0" y="27446"/>
                    <a:pt x="3935" y="17945"/>
                    <a:pt x="10940" y="10940"/>
                  </a:cubicBezTo>
                  <a:cubicBezTo>
                    <a:pt x="17945" y="3935"/>
                    <a:pt x="27446" y="0"/>
                    <a:pt x="37353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5268329" cy="1892011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6763124" y="2744543"/>
            <a:ext cx="279596" cy="563288"/>
          </a:xfrm>
          <a:custGeom>
            <a:avLst/>
            <a:gdLst/>
            <a:ahLst/>
            <a:cxnLst/>
            <a:rect r="r" b="b" t="t" l="l"/>
            <a:pathLst>
              <a:path h="563288" w="279596">
                <a:moveTo>
                  <a:pt x="279596" y="0"/>
                </a:moveTo>
                <a:lnTo>
                  <a:pt x="0" y="0"/>
                </a:lnTo>
                <a:lnTo>
                  <a:pt x="0" y="563288"/>
                </a:lnTo>
                <a:lnTo>
                  <a:pt x="279596" y="563288"/>
                </a:lnTo>
                <a:lnTo>
                  <a:pt x="2795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40319" y="4217417"/>
            <a:ext cx="8672963" cy="3248162"/>
          </a:xfrm>
          <a:custGeom>
            <a:avLst/>
            <a:gdLst/>
            <a:ahLst/>
            <a:cxnLst/>
            <a:rect r="r" b="b" t="t" l="l"/>
            <a:pathLst>
              <a:path h="3248162" w="8672963">
                <a:moveTo>
                  <a:pt x="0" y="0"/>
                </a:moveTo>
                <a:lnTo>
                  <a:pt x="8672962" y="0"/>
                </a:lnTo>
                <a:lnTo>
                  <a:pt x="8672962" y="3248162"/>
                </a:lnTo>
                <a:lnTo>
                  <a:pt x="0" y="32481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7789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18732" y="817245"/>
            <a:ext cx="5171788" cy="76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Competition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8732" y="2199290"/>
            <a:ext cx="5412905" cy="180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9" indent="-334645" lvl="1">
              <a:lnSpc>
                <a:spcPts val="3099"/>
              </a:lnSpc>
              <a:buFont typeface="Arial"/>
              <a:buChar char="•"/>
            </a:pPr>
            <a:r>
              <a:rPr lang="en-US" b="true" sz="3099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Doctrack, </a:t>
            </a:r>
          </a:p>
          <a:p>
            <a:pPr algn="l" marL="669289" indent="-334645" lvl="1">
              <a:lnSpc>
                <a:spcPts val="3099"/>
              </a:lnSpc>
              <a:buFont typeface="Arial"/>
              <a:buChar char="•"/>
            </a:pPr>
            <a:r>
              <a:rPr lang="en-US" b="true" sz="3099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Zocdoc</a:t>
            </a:r>
          </a:p>
          <a:p>
            <a:pPr algn="l" marL="669289" indent="-334645" lvl="1">
              <a:lnSpc>
                <a:spcPts val="3099"/>
              </a:lnSpc>
              <a:buFont typeface="Arial"/>
              <a:buChar char="•"/>
            </a:pPr>
            <a:r>
              <a:rPr lang="en-US" b="true" sz="3099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HealthEngine</a:t>
            </a:r>
          </a:p>
          <a:p>
            <a:pPr algn="l">
              <a:lnSpc>
                <a:spcPts val="3099"/>
              </a:lnSpc>
            </a:pPr>
          </a:p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FFFFFF"/>
                </a:solidFill>
                <a:latin typeface="Trocchi"/>
                <a:ea typeface="Trocchi"/>
                <a:cs typeface="Trocchi"/>
                <a:sym typeface="Trocchi"/>
              </a:rPr>
              <a:t>All these are premium platforms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7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583238"/>
            <a:ext cx="9753600" cy="3482047"/>
            <a:chOff x="0" y="0"/>
            <a:chExt cx="13004800" cy="464273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498" t="19831" r="3768" b="30478"/>
            <a:stretch>
              <a:fillRect/>
            </a:stretch>
          </p:blipFill>
          <p:spPr>
            <a:xfrm flipH="false" flipV="false">
              <a:off x="0" y="0"/>
              <a:ext cx="13004800" cy="464273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6024237" y="1762883"/>
            <a:ext cx="4274212" cy="2994755"/>
            <a:chOff x="0" y="0"/>
            <a:chExt cx="2716096" cy="19030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16095" cy="1903050"/>
            </a:xfrm>
            <a:custGeom>
              <a:avLst/>
              <a:gdLst/>
              <a:ahLst/>
              <a:cxnLst/>
              <a:rect r="r" b="b" t="t" l="l"/>
              <a:pathLst>
                <a:path h="1903050" w="2716095">
                  <a:moveTo>
                    <a:pt x="72452" y="0"/>
                  </a:moveTo>
                  <a:lnTo>
                    <a:pt x="2643643" y="0"/>
                  </a:lnTo>
                  <a:cubicBezTo>
                    <a:pt x="2683658" y="0"/>
                    <a:pt x="2716095" y="32438"/>
                    <a:pt x="2716095" y="72452"/>
                  </a:cubicBezTo>
                  <a:lnTo>
                    <a:pt x="2716095" y="1830598"/>
                  </a:lnTo>
                  <a:cubicBezTo>
                    <a:pt x="2716095" y="1870612"/>
                    <a:pt x="2683658" y="1903050"/>
                    <a:pt x="2643643" y="1903050"/>
                  </a:cubicBezTo>
                  <a:lnTo>
                    <a:pt x="72452" y="1903050"/>
                  </a:lnTo>
                  <a:cubicBezTo>
                    <a:pt x="53237" y="1903050"/>
                    <a:pt x="34808" y="1895417"/>
                    <a:pt x="21221" y="1881829"/>
                  </a:cubicBezTo>
                  <a:cubicBezTo>
                    <a:pt x="7633" y="1868242"/>
                    <a:pt x="0" y="1849813"/>
                    <a:pt x="0" y="1830598"/>
                  </a:cubicBezTo>
                  <a:lnTo>
                    <a:pt x="0" y="72452"/>
                  </a:lnTo>
                  <a:cubicBezTo>
                    <a:pt x="0" y="53237"/>
                    <a:pt x="7633" y="34808"/>
                    <a:pt x="21221" y="21221"/>
                  </a:cubicBezTo>
                  <a:cubicBezTo>
                    <a:pt x="34808" y="7633"/>
                    <a:pt x="53237" y="0"/>
                    <a:pt x="72452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716096" cy="192210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913419" y="-881284"/>
            <a:ext cx="3662094" cy="366209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5399999">
            <a:off x="539567" y="509517"/>
            <a:ext cx="756123" cy="880492"/>
          </a:xfrm>
          <a:custGeom>
            <a:avLst/>
            <a:gdLst/>
            <a:ahLst/>
            <a:cxnLst/>
            <a:rect r="r" b="b" t="t" l="l"/>
            <a:pathLst>
              <a:path h="880492" w="756123">
                <a:moveTo>
                  <a:pt x="0" y="0"/>
                </a:moveTo>
                <a:lnTo>
                  <a:pt x="756123" y="0"/>
                </a:lnTo>
                <a:lnTo>
                  <a:pt x="756123" y="880492"/>
                </a:lnTo>
                <a:lnTo>
                  <a:pt x="0" y="880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2041369" y="503170"/>
            <a:ext cx="221673" cy="446593"/>
          </a:xfrm>
          <a:custGeom>
            <a:avLst/>
            <a:gdLst/>
            <a:ahLst/>
            <a:cxnLst/>
            <a:rect r="r" b="b" t="t" l="l"/>
            <a:pathLst>
              <a:path h="446593" w="221673">
                <a:moveTo>
                  <a:pt x="221673" y="0"/>
                </a:moveTo>
                <a:lnTo>
                  <a:pt x="0" y="0"/>
                </a:lnTo>
                <a:lnTo>
                  <a:pt x="0" y="446593"/>
                </a:lnTo>
                <a:lnTo>
                  <a:pt x="221673" y="446593"/>
                </a:lnTo>
                <a:lnTo>
                  <a:pt x="22167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946536" y="259518"/>
            <a:ext cx="5429303" cy="146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Competitive Advantage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24237" y="1724783"/>
            <a:ext cx="3729363" cy="282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Simpler, lightweight tool</a:t>
            </a:r>
          </a:p>
          <a:p>
            <a:pPr algn="l">
              <a:lnSpc>
                <a:spcPts val="2520"/>
              </a:lnSpc>
            </a:pP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Focused on follow-ups only</a:t>
            </a:r>
          </a:p>
          <a:p>
            <a:pPr algn="l">
              <a:lnSpc>
                <a:spcPts val="2520"/>
              </a:lnSpc>
            </a:pP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Works offline with SMS fallback</a:t>
            </a:r>
          </a:p>
          <a:p>
            <a:pPr algn="l">
              <a:lnSpc>
                <a:spcPts val="2520"/>
              </a:lnSpc>
            </a:pP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Low data usage and mobile-friendly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5936" y="2780810"/>
            <a:ext cx="4293281" cy="4534390"/>
            <a:chOff x="0" y="0"/>
            <a:chExt cx="2728213" cy="28814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28213" cy="2881429"/>
            </a:xfrm>
            <a:custGeom>
              <a:avLst/>
              <a:gdLst/>
              <a:ahLst/>
              <a:cxnLst/>
              <a:rect r="r" b="b" t="t" l="l"/>
              <a:pathLst>
                <a:path h="2881429" w="2728213">
                  <a:moveTo>
                    <a:pt x="72131" y="0"/>
                  </a:moveTo>
                  <a:lnTo>
                    <a:pt x="2656083" y="0"/>
                  </a:lnTo>
                  <a:cubicBezTo>
                    <a:pt x="2675213" y="0"/>
                    <a:pt x="2693560" y="7599"/>
                    <a:pt x="2707087" y="21127"/>
                  </a:cubicBezTo>
                  <a:cubicBezTo>
                    <a:pt x="2720614" y="34654"/>
                    <a:pt x="2728213" y="53000"/>
                    <a:pt x="2728213" y="72131"/>
                  </a:cubicBezTo>
                  <a:lnTo>
                    <a:pt x="2728213" y="2809298"/>
                  </a:lnTo>
                  <a:cubicBezTo>
                    <a:pt x="2728213" y="2828428"/>
                    <a:pt x="2720614" y="2846775"/>
                    <a:pt x="2707087" y="2860302"/>
                  </a:cubicBezTo>
                  <a:cubicBezTo>
                    <a:pt x="2693560" y="2873829"/>
                    <a:pt x="2675213" y="2881429"/>
                    <a:pt x="2656083" y="2881429"/>
                  </a:cubicBezTo>
                  <a:lnTo>
                    <a:pt x="72131" y="2881429"/>
                  </a:lnTo>
                  <a:cubicBezTo>
                    <a:pt x="53000" y="2881429"/>
                    <a:pt x="34654" y="2873829"/>
                    <a:pt x="21127" y="2860302"/>
                  </a:cubicBezTo>
                  <a:cubicBezTo>
                    <a:pt x="7599" y="2846775"/>
                    <a:pt x="0" y="2828428"/>
                    <a:pt x="0" y="2809298"/>
                  </a:cubicBezTo>
                  <a:lnTo>
                    <a:pt x="0" y="72131"/>
                  </a:lnTo>
                  <a:cubicBezTo>
                    <a:pt x="0" y="53000"/>
                    <a:pt x="7599" y="34654"/>
                    <a:pt x="21127" y="21127"/>
                  </a:cubicBezTo>
                  <a:cubicBezTo>
                    <a:pt x="34654" y="7599"/>
                    <a:pt x="53000" y="0"/>
                    <a:pt x="72131" y="0"/>
                  </a:cubicBezTo>
                  <a:close/>
                </a:path>
              </a:pathLst>
            </a:custGeom>
            <a:solidFill>
              <a:srgbClr val="051A5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2728213" cy="2900479"/>
            </a:xfrm>
            <a:prstGeom prst="rect">
              <a:avLst/>
            </a:prstGeom>
          </p:spPr>
          <p:txBody>
            <a:bodyPr anchor="ctr" rtlCol="false" tIns="21055" lIns="21055" bIns="21055" rIns="21055"/>
            <a:lstStyle/>
            <a:p>
              <a:pPr algn="ctr">
                <a:lnSpc>
                  <a:spcPts val="1102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77382" y="3013610"/>
            <a:ext cx="3931603" cy="344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Built for low-bandwidth environments.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Focused only on follow-ups = easy to implement.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Open-source-ready; can be adopted by health NGOs.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Low cost and requires no new hardware.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DAGoeGMnsjM</dc:identifier>
  <dcterms:modified xsi:type="dcterms:W3CDTF">2011-08-01T06:04:30Z</dcterms:modified>
  <cp:revision>1</cp:revision>
  <dc:title>Healthtech_FollowUp_Reminder_PitchDeck.pptx</dc:title>
</cp:coreProperties>
</file>